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326" r:id="rId3"/>
    <p:sldId id="295" r:id="rId4"/>
    <p:sldId id="329" r:id="rId5"/>
    <p:sldId id="327" r:id="rId6"/>
    <p:sldId id="328" r:id="rId7"/>
    <p:sldId id="296" r:id="rId8"/>
    <p:sldId id="297" r:id="rId9"/>
    <p:sldId id="298" r:id="rId10"/>
    <p:sldId id="299" r:id="rId11"/>
    <p:sldId id="300" r:id="rId12"/>
    <p:sldId id="301" r:id="rId13"/>
    <p:sldId id="302" r:id="rId14"/>
    <p:sldId id="303" r:id="rId15"/>
    <p:sldId id="283" r:id="rId16"/>
    <p:sldId id="284" r:id="rId17"/>
    <p:sldId id="324" r:id="rId18"/>
    <p:sldId id="325" r:id="rId19"/>
    <p:sldId id="285" r:id="rId20"/>
    <p:sldId id="286" r:id="rId21"/>
    <p:sldId id="287" r:id="rId22"/>
    <p:sldId id="288" r:id="rId23"/>
    <p:sldId id="289" r:id="rId24"/>
    <p:sldId id="290" r:id="rId25"/>
    <p:sldId id="291" r:id="rId26"/>
    <p:sldId id="292" r:id="rId27"/>
    <p:sldId id="293" r:id="rId28"/>
    <p:sldId id="294" r:id="rId29"/>
    <p:sldId id="304" r:id="rId30"/>
    <p:sldId id="332" r:id="rId31"/>
    <p:sldId id="333" r:id="rId32"/>
    <p:sldId id="305" r:id="rId33"/>
    <p:sldId id="306" r:id="rId34"/>
    <p:sldId id="307" r:id="rId35"/>
    <p:sldId id="308" r:id="rId36"/>
    <p:sldId id="309" r:id="rId37"/>
    <p:sldId id="310" r:id="rId38"/>
    <p:sldId id="330" r:id="rId39"/>
    <p:sldId id="331" r:id="rId40"/>
    <p:sldId id="311" r:id="rId41"/>
    <p:sldId id="312" r:id="rId42"/>
    <p:sldId id="313" r:id="rId43"/>
    <p:sldId id="314" r:id="rId44"/>
    <p:sldId id="334" r:id="rId45"/>
    <p:sldId id="335" r:id="rId46"/>
    <p:sldId id="336" r:id="rId47"/>
    <p:sldId id="315" r:id="rId48"/>
    <p:sldId id="316" r:id="rId49"/>
    <p:sldId id="337" r:id="rId50"/>
    <p:sldId id="338" r:id="rId51"/>
    <p:sldId id="317" r:id="rId52"/>
    <p:sldId id="318" r:id="rId53"/>
    <p:sldId id="319" r:id="rId54"/>
    <p:sldId id="320" r:id="rId55"/>
    <p:sldId id="321" r:id="rId56"/>
    <p:sldId id="322" r:id="rId57"/>
    <p:sldId id="323" r:id="rId58"/>
    <p:sldId id="262" r:id="rId59"/>
    <p:sldId id="277" r:id="rId60"/>
    <p:sldId id="263" r:id="rId61"/>
    <p:sldId id="278" r:id="rId62"/>
    <p:sldId id="264" r:id="rId63"/>
    <p:sldId id="279" r:id="rId64"/>
    <p:sldId id="266" r:id="rId65"/>
    <p:sldId id="281" r:id="rId66"/>
    <p:sldId id="267" r:id="rId67"/>
    <p:sldId id="282" r:id="rId68"/>
    <p:sldId id="339" r:id="rId69"/>
    <p:sldId id="340" r:id="rId70"/>
    <p:sldId id="341" r:id="rId71"/>
    <p:sldId id="342" r:id="rId72"/>
    <p:sldId id="343" r:id="rId73"/>
    <p:sldId id="344" r:id="rId74"/>
    <p:sldId id="345" r:id="rId75"/>
    <p:sldId id="346" r:id="rId76"/>
    <p:sldId id="347" r:id="rId77"/>
    <p:sldId id="348" r:id="rId78"/>
    <p:sldId id="349" r:id="rId79"/>
    <p:sldId id="269" r:id="rId8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8E3BB-0B90-4F71-BC37-32F82E1D6FC0}" v="31" dt="2022-07-22T03:17:57.795"/>
    <p1510:client id="{8EFF1949-125A-41F5-AC35-0C954D412A8C}" v="101" dt="2022-07-21T18:04:23.0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5" autoAdjust="0"/>
    <p:restoredTop sz="94660"/>
  </p:normalViewPr>
  <p:slideViewPr>
    <p:cSldViewPr>
      <p:cViewPr varScale="1">
        <p:scale>
          <a:sx n="83" d="100"/>
          <a:sy n="83" d="100"/>
        </p:scale>
        <p:origin x="858"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駒井 登" userId="56f3b55ae2e6504d" providerId="LiveId" clId="{07E8E3BB-0B90-4F71-BC37-32F82E1D6FC0}"/>
    <pc:docChg chg="undo custSel addSld delSld modSld">
      <pc:chgData name="駒井 登" userId="56f3b55ae2e6504d" providerId="LiveId" clId="{07E8E3BB-0B90-4F71-BC37-32F82E1D6FC0}" dt="2022-07-22T03:18:04.154" v="161" actId="26606"/>
      <pc:docMkLst>
        <pc:docMk/>
      </pc:docMkLst>
      <pc:sldChg chg="modSp add mod">
        <pc:chgData name="駒井 登" userId="56f3b55ae2e6504d" providerId="LiveId" clId="{07E8E3BB-0B90-4F71-BC37-32F82E1D6FC0}" dt="2022-07-22T03:08:35.956" v="34" actId="6549"/>
        <pc:sldMkLst>
          <pc:docMk/>
          <pc:sldMk cId="2421966375" sldId="339"/>
        </pc:sldMkLst>
        <pc:spChg chg="mod">
          <ac:chgData name="駒井 登" userId="56f3b55ae2e6504d" providerId="LiveId" clId="{07E8E3BB-0B90-4F71-BC37-32F82E1D6FC0}" dt="2022-07-22T03:08:14.394" v="33"/>
          <ac:spMkLst>
            <pc:docMk/>
            <pc:sldMk cId="2421966375" sldId="339"/>
            <ac:spMk id="2" creationId="{00000000-0000-0000-0000-000000000000}"/>
          </ac:spMkLst>
        </pc:spChg>
        <pc:spChg chg="mod">
          <ac:chgData name="駒井 登" userId="56f3b55ae2e6504d" providerId="LiveId" clId="{07E8E3BB-0B90-4F71-BC37-32F82E1D6FC0}" dt="2022-07-22T03:08:35.956" v="34" actId="6549"/>
          <ac:spMkLst>
            <pc:docMk/>
            <pc:sldMk cId="2421966375" sldId="339"/>
            <ac:spMk id="3" creationId="{00000000-0000-0000-0000-000000000000}"/>
          </ac:spMkLst>
        </pc:spChg>
      </pc:sldChg>
      <pc:sldChg chg="addSp delSp modSp add mod">
        <pc:chgData name="駒井 登" userId="56f3b55ae2e6504d" providerId="LiveId" clId="{07E8E3BB-0B90-4F71-BC37-32F82E1D6FC0}" dt="2022-07-22T03:11:01.354" v="45" actId="26606"/>
        <pc:sldMkLst>
          <pc:docMk/>
          <pc:sldMk cId="1210681463" sldId="340"/>
        </pc:sldMkLst>
        <pc:spChg chg="del mod">
          <ac:chgData name="駒井 登" userId="56f3b55ae2e6504d" providerId="LiveId" clId="{07E8E3BB-0B90-4F71-BC37-32F82E1D6FC0}" dt="2022-07-22T03:11:01.354" v="45" actId="26606"/>
          <ac:spMkLst>
            <pc:docMk/>
            <pc:sldMk cId="1210681463" sldId="340"/>
            <ac:spMk id="2" creationId="{00000000-0000-0000-0000-000000000000}"/>
          </ac:spMkLst>
        </pc:spChg>
        <pc:spChg chg="del">
          <ac:chgData name="駒井 登" userId="56f3b55ae2e6504d" providerId="LiveId" clId="{07E8E3BB-0B90-4F71-BC37-32F82E1D6FC0}" dt="2022-07-22T03:10:29.869" v="40" actId="931"/>
          <ac:spMkLst>
            <pc:docMk/>
            <pc:sldMk cId="1210681463" sldId="340"/>
            <ac:spMk id="3" creationId="{00000000-0000-0000-0000-000000000000}"/>
          </ac:spMkLst>
        </pc:spChg>
        <pc:picChg chg="add mod">
          <ac:chgData name="駒井 登" userId="56f3b55ae2e6504d" providerId="LiveId" clId="{07E8E3BB-0B90-4F71-BC37-32F82E1D6FC0}" dt="2022-07-22T03:11:01.354" v="45" actId="26606"/>
          <ac:picMkLst>
            <pc:docMk/>
            <pc:sldMk cId="1210681463" sldId="340"/>
            <ac:picMk id="5" creationId="{78596692-D189-1F62-3D3D-49537C81F63E}"/>
          </ac:picMkLst>
        </pc:picChg>
        <pc:picChg chg="del">
          <ac:chgData name="駒井 登" userId="56f3b55ae2e6504d" providerId="LiveId" clId="{07E8E3BB-0B90-4F71-BC37-32F82E1D6FC0}" dt="2022-07-22T03:09:46.565" v="38" actId="478"/>
          <ac:picMkLst>
            <pc:docMk/>
            <pc:sldMk cId="1210681463" sldId="340"/>
            <ac:picMk id="2050" creationId="{00000000-0000-0000-0000-000000000000}"/>
          </ac:picMkLst>
        </pc:picChg>
      </pc:sldChg>
      <pc:sldChg chg="new del">
        <pc:chgData name="駒井 登" userId="56f3b55ae2e6504d" providerId="LiveId" clId="{07E8E3BB-0B90-4F71-BC37-32F82E1D6FC0}" dt="2022-07-22T03:09:30.518" v="36" actId="47"/>
        <pc:sldMkLst>
          <pc:docMk/>
          <pc:sldMk cId="2260617404" sldId="340"/>
        </pc:sldMkLst>
      </pc:sldChg>
      <pc:sldChg chg="addSp delSp modSp add mod">
        <pc:chgData name="駒井 登" userId="56f3b55ae2e6504d" providerId="LiveId" clId="{07E8E3BB-0B90-4F71-BC37-32F82E1D6FC0}" dt="2022-07-22T03:12:11.022" v="55" actId="26606"/>
        <pc:sldMkLst>
          <pc:docMk/>
          <pc:sldMk cId="2673233788" sldId="341"/>
        </pc:sldMkLst>
        <pc:spChg chg="del mod">
          <ac:chgData name="駒井 登" userId="56f3b55ae2e6504d" providerId="LiveId" clId="{07E8E3BB-0B90-4F71-BC37-32F82E1D6FC0}" dt="2022-07-22T03:12:11.022" v="55" actId="26606"/>
          <ac:spMkLst>
            <pc:docMk/>
            <pc:sldMk cId="2673233788" sldId="341"/>
            <ac:spMk id="2" creationId="{00000000-0000-0000-0000-000000000000}"/>
          </ac:spMkLst>
        </pc:spChg>
        <pc:spChg chg="del">
          <ac:chgData name="駒井 登" userId="56f3b55ae2e6504d" providerId="LiveId" clId="{07E8E3BB-0B90-4F71-BC37-32F82E1D6FC0}" dt="2022-07-22T03:11:54.835" v="49" actId="931"/>
          <ac:spMkLst>
            <pc:docMk/>
            <pc:sldMk cId="2673233788" sldId="341"/>
            <ac:spMk id="3" creationId="{00000000-0000-0000-0000-000000000000}"/>
          </ac:spMkLst>
        </pc:spChg>
        <pc:picChg chg="add mod">
          <ac:chgData name="駒井 登" userId="56f3b55ae2e6504d" providerId="LiveId" clId="{07E8E3BB-0B90-4F71-BC37-32F82E1D6FC0}" dt="2022-07-22T03:12:11.022" v="55" actId="26606"/>
          <ac:picMkLst>
            <pc:docMk/>
            <pc:sldMk cId="2673233788" sldId="341"/>
            <ac:picMk id="5" creationId="{EE24A4BF-1E40-DE9E-8021-9A024D39E8A2}"/>
          </ac:picMkLst>
        </pc:picChg>
        <pc:picChg chg="del">
          <ac:chgData name="駒井 登" userId="56f3b55ae2e6504d" providerId="LiveId" clId="{07E8E3BB-0B90-4F71-BC37-32F82E1D6FC0}" dt="2022-07-22T03:11:29.773" v="47" actId="478"/>
          <ac:picMkLst>
            <pc:docMk/>
            <pc:sldMk cId="2673233788" sldId="341"/>
            <ac:picMk id="2050" creationId="{00000000-0000-0000-0000-000000000000}"/>
          </ac:picMkLst>
        </pc:picChg>
      </pc:sldChg>
      <pc:sldChg chg="addSp delSp modSp add mod">
        <pc:chgData name="駒井 登" userId="56f3b55ae2e6504d" providerId="LiveId" clId="{07E8E3BB-0B90-4F71-BC37-32F82E1D6FC0}" dt="2022-07-22T03:14:03.604" v="107" actId="26606"/>
        <pc:sldMkLst>
          <pc:docMk/>
          <pc:sldMk cId="4011967473" sldId="342"/>
        </pc:sldMkLst>
        <pc:spChg chg="mod">
          <ac:chgData name="駒井 登" userId="56f3b55ae2e6504d" providerId="LiveId" clId="{07E8E3BB-0B90-4F71-BC37-32F82E1D6FC0}" dt="2022-07-22T03:14:03.604" v="107" actId="26606"/>
          <ac:spMkLst>
            <pc:docMk/>
            <pc:sldMk cId="4011967473" sldId="342"/>
            <ac:spMk id="2" creationId="{00000000-0000-0000-0000-000000000000}"/>
          </ac:spMkLst>
        </pc:spChg>
        <pc:spChg chg="del">
          <ac:chgData name="駒井 登" userId="56f3b55ae2e6504d" providerId="LiveId" clId="{07E8E3BB-0B90-4F71-BC37-32F82E1D6FC0}" dt="2022-07-22T03:13:15.433" v="101" actId="931"/>
          <ac:spMkLst>
            <pc:docMk/>
            <pc:sldMk cId="4011967473" sldId="342"/>
            <ac:spMk id="3" creationId="{00000000-0000-0000-0000-000000000000}"/>
          </ac:spMkLst>
        </pc:spChg>
        <pc:picChg chg="add mod ord">
          <ac:chgData name="駒井 登" userId="56f3b55ae2e6504d" providerId="LiveId" clId="{07E8E3BB-0B90-4F71-BC37-32F82E1D6FC0}" dt="2022-07-22T03:14:03.604" v="107" actId="26606"/>
          <ac:picMkLst>
            <pc:docMk/>
            <pc:sldMk cId="4011967473" sldId="342"/>
            <ac:picMk id="5" creationId="{FF82A4EE-EAD9-14B3-686D-C34F752FF606}"/>
          </ac:picMkLst>
        </pc:picChg>
        <pc:picChg chg="del">
          <ac:chgData name="駒井 登" userId="56f3b55ae2e6504d" providerId="LiveId" clId="{07E8E3BB-0B90-4F71-BC37-32F82E1D6FC0}" dt="2022-07-22T03:12:51.600" v="100" actId="478"/>
          <ac:picMkLst>
            <pc:docMk/>
            <pc:sldMk cId="4011967473" sldId="342"/>
            <ac:picMk id="2050" creationId="{00000000-0000-0000-0000-000000000000}"/>
          </ac:picMkLst>
        </pc:picChg>
      </pc:sldChg>
      <pc:sldChg chg="addSp delSp modSp new mod modClrScheme chgLayout">
        <pc:chgData name="駒井 登" userId="56f3b55ae2e6504d" providerId="LiveId" clId="{07E8E3BB-0B90-4F71-BC37-32F82E1D6FC0}" dt="2022-07-22T03:14:47.196" v="113" actId="26606"/>
        <pc:sldMkLst>
          <pc:docMk/>
          <pc:sldMk cId="2032287999" sldId="343"/>
        </pc:sldMkLst>
        <pc:spChg chg="del">
          <ac:chgData name="駒井 登" userId="56f3b55ae2e6504d" providerId="LiveId" clId="{07E8E3BB-0B90-4F71-BC37-32F82E1D6FC0}" dt="2022-07-22T03:14:28.259" v="109" actId="26606"/>
          <ac:spMkLst>
            <pc:docMk/>
            <pc:sldMk cId="2032287999" sldId="343"/>
            <ac:spMk id="2" creationId="{6087F7F0-7E0B-A289-EC0C-8B1D4A144111}"/>
          </ac:spMkLst>
        </pc:spChg>
        <pc:spChg chg="del">
          <ac:chgData name="駒井 登" userId="56f3b55ae2e6504d" providerId="LiveId" clId="{07E8E3BB-0B90-4F71-BC37-32F82E1D6FC0}" dt="2022-07-22T03:14:28.259" v="109" actId="26606"/>
          <ac:spMkLst>
            <pc:docMk/>
            <pc:sldMk cId="2032287999" sldId="343"/>
            <ac:spMk id="3" creationId="{12712631-DFCD-374F-95B2-D13FA5EC1EB0}"/>
          </ac:spMkLst>
        </pc:spChg>
        <pc:picChg chg="add mod">
          <ac:chgData name="駒井 登" userId="56f3b55ae2e6504d" providerId="LiveId" clId="{07E8E3BB-0B90-4F71-BC37-32F82E1D6FC0}" dt="2022-07-22T03:14:47.196" v="113" actId="26606"/>
          <ac:picMkLst>
            <pc:docMk/>
            <pc:sldMk cId="2032287999" sldId="343"/>
            <ac:picMk id="5" creationId="{5B88D450-C290-0559-73C3-1041FAFE3F8C}"/>
          </ac:picMkLst>
        </pc:picChg>
      </pc:sldChg>
      <pc:sldChg chg="addSp delSp modSp new mod modClrScheme chgLayout">
        <pc:chgData name="駒井 登" userId="56f3b55ae2e6504d" providerId="LiveId" clId="{07E8E3BB-0B90-4F71-BC37-32F82E1D6FC0}" dt="2022-07-22T03:15:21.697" v="123" actId="26606"/>
        <pc:sldMkLst>
          <pc:docMk/>
          <pc:sldMk cId="534750665" sldId="344"/>
        </pc:sldMkLst>
        <pc:spChg chg="del">
          <ac:chgData name="駒井 登" userId="56f3b55ae2e6504d" providerId="LiveId" clId="{07E8E3BB-0B90-4F71-BC37-32F82E1D6FC0}" dt="2022-07-22T03:15:04.776" v="117" actId="26606"/>
          <ac:spMkLst>
            <pc:docMk/>
            <pc:sldMk cId="534750665" sldId="344"/>
            <ac:spMk id="2" creationId="{D041C7DD-F8CF-8D82-A2A3-BFCD7B0390B0}"/>
          </ac:spMkLst>
        </pc:spChg>
        <pc:spChg chg="del">
          <ac:chgData name="駒井 登" userId="56f3b55ae2e6504d" providerId="LiveId" clId="{07E8E3BB-0B90-4F71-BC37-32F82E1D6FC0}" dt="2022-07-22T03:15:04.776" v="117" actId="26606"/>
          <ac:spMkLst>
            <pc:docMk/>
            <pc:sldMk cId="534750665" sldId="344"/>
            <ac:spMk id="3" creationId="{8D36F811-FDDB-3D08-08FA-68E9D381E8EB}"/>
          </ac:spMkLst>
        </pc:spChg>
        <pc:picChg chg="add mod">
          <ac:chgData name="駒井 登" userId="56f3b55ae2e6504d" providerId="LiveId" clId="{07E8E3BB-0B90-4F71-BC37-32F82E1D6FC0}" dt="2022-07-22T03:15:21.697" v="123" actId="26606"/>
          <ac:picMkLst>
            <pc:docMk/>
            <pc:sldMk cId="534750665" sldId="344"/>
            <ac:picMk id="5" creationId="{94940830-EC20-2DA5-E153-7D73633A5515}"/>
          </ac:picMkLst>
        </pc:picChg>
      </pc:sldChg>
      <pc:sldChg chg="new del">
        <pc:chgData name="駒井 登" userId="56f3b55ae2e6504d" providerId="LiveId" clId="{07E8E3BB-0B90-4F71-BC37-32F82E1D6FC0}" dt="2022-07-22T03:14:58.401" v="115" actId="47"/>
        <pc:sldMkLst>
          <pc:docMk/>
          <pc:sldMk cId="1068529152" sldId="344"/>
        </pc:sldMkLst>
      </pc:sldChg>
      <pc:sldChg chg="addSp delSp modSp new mod modClrScheme chgLayout">
        <pc:chgData name="駒井 登" userId="56f3b55ae2e6504d" providerId="LiveId" clId="{07E8E3BB-0B90-4F71-BC37-32F82E1D6FC0}" dt="2022-07-22T03:15:55.196" v="129" actId="26606"/>
        <pc:sldMkLst>
          <pc:docMk/>
          <pc:sldMk cId="120533604" sldId="345"/>
        </pc:sldMkLst>
        <pc:spChg chg="del">
          <ac:chgData name="駒井 登" userId="56f3b55ae2e6504d" providerId="LiveId" clId="{07E8E3BB-0B90-4F71-BC37-32F82E1D6FC0}" dt="2022-07-22T03:15:31.744" v="125" actId="26606"/>
          <ac:spMkLst>
            <pc:docMk/>
            <pc:sldMk cId="120533604" sldId="345"/>
            <ac:spMk id="2" creationId="{70143069-D807-1EFA-1E28-790B71F4531D}"/>
          </ac:spMkLst>
        </pc:spChg>
        <pc:spChg chg="del">
          <ac:chgData name="駒井 登" userId="56f3b55ae2e6504d" providerId="LiveId" clId="{07E8E3BB-0B90-4F71-BC37-32F82E1D6FC0}" dt="2022-07-22T03:15:31.744" v="125" actId="26606"/>
          <ac:spMkLst>
            <pc:docMk/>
            <pc:sldMk cId="120533604" sldId="345"/>
            <ac:spMk id="3" creationId="{A6F22340-6754-0BA3-D4C0-64F8062E5264}"/>
          </ac:spMkLst>
        </pc:spChg>
        <pc:picChg chg="add mod">
          <ac:chgData name="駒井 登" userId="56f3b55ae2e6504d" providerId="LiveId" clId="{07E8E3BB-0B90-4F71-BC37-32F82E1D6FC0}" dt="2022-07-22T03:15:55.196" v="129" actId="26606"/>
          <ac:picMkLst>
            <pc:docMk/>
            <pc:sldMk cId="120533604" sldId="345"/>
            <ac:picMk id="5" creationId="{58ED5E5C-D6AE-ADF7-3F53-11CFEB312C78}"/>
          </ac:picMkLst>
        </pc:picChg>
      </pc:sldChg>
      <pc:sldChg chg="addSp delSp modSp new mod modClrScheme chgLayout">
        <pc:chgData name="駒井 登" userId="56f3b55ae2e6504d" providerId="LiveId" clId="{07E8E3BB-0B90-4F71-BC37-32F82E1D6FC0}" dt="2022-07-22T03:16:20.070" v="135" actId="26606"/>
        <pc:sldMkLst>
          <pc:docMk/>
          <pc:sldMk cId="2953153496" sldId="346"/>
        </pc:sldMkLst>
        <pc:spChg chg="del">
          <ac:chgData name="駒井 登" userId="56f3b55ae2e6504d" providerId="LiveId" clId="{07E8E3BB-0B90-4F71-BC37-32F82E1D6FC0}" dt="2022-07-22T03:16:03.274" v="131" actId="26606"/>
          <ac:spMkLst>
            <pc:docMk/>
            <pc:sldMk cId="2953153496" sldId="346"/>
            <ac:spMk id="2" creationId="{EF355AB3-CF53-BA13-D774-D34163413F22}"/>
          </ac:spMkLst>
        </pc:spChg>
        <pc:spChg chg="del">
          <ac:chgData name="駒井 登" userId="56f3b55ae2e6504d" providerId="LiveId" clId="{07E8E3BB-0B90-4F71-BC37-32F82E1D6FC0}" dt="2022-07-22T03:16:03.274" v="131" actId="26606"/>
          <ac:spMkLst>
            <pc:docMk/>
            <pc:sldMk cId="2953153496" sldId="346"/>
            <ac:spMk id="3" creationId="{C4D6F7F9-C2C8-4380-052F-850FC8CF17DF}"/>
          </ac:spMkLst>
        </pc:spChg>
        <pc:picChg chg="add mod">
          <ac:chgData name="駒井 登" userId="56f3b55ae2e6504d" providerId="LiveId" clId="{07E8E3BB-0B90-4F71-BC37-32F82E1D6FC0}" dt="2022-07-22T03:16:20.070" v="135" actId="26606"/>
          <ac:picMkLst>
            <pc:docMk/>
            <pc:sldMk cId="2953153496" sldId="346"/>
            <ac:picMk id="5" creationId="{46FCE472-5922-1F41-E724-99598A79B235}"/>
          </ac:picMkLst>
        </pc:picChg>
      </pc:sldChg>
      <pc:sldChg chg="addSp delSp modSp new mod modClrScheme chgLayout">
        <pc:chgData name="駒井 登" userId="56f3b55ae2e6504d" providerId="LiveId" clId="{07E8E3BB-0B90-4F71-BC37-32F82E1D6FC0}" dt="2022-07-22T03:17:00.756" v="147" actId="26606"/>
        <pc:sldMkLst>
          <pc:docMk/>
          <pc:sldMk cId="2578601105" sldId="347"/>
        </pc:sldMkLst>
        <pc:spChg chg="del">
          <ac:chgData name="駒井 登" userId="56f3b55ae2e6504d" providerId="LiveId" clId="{07E8E3BB-0B90-4F71-BC37-32F82E1D6FC0}" dt="2022-07-22T03:16:29.882" v="137" actId="26606"/>
          <ac:spMkLst>
            <pc:docMk/>
            <pc:sldMk cId="2578601105" sldId="347"/>
            <ac:spMk id="2" creationId="{231C0133-F7FC-658A-4AB9-04C228C91C85}"/>
          </ac:spMkLst>
        </pc:spChg>
        <pc:spChg chg="del">
          <ac:chgData name="駒井 登" userId="56f3b55ae2e6504d" providerId="LiveId" clId="{07E8E3BB-0B90-4F71-BC37-32F82E1D6FC0}" dt="2022-07-22T03:16:29.882" v="137" actId="26606"/>
          <ac:spMkLst>
            <pc:docMk/>
            <pc:sldMk cId="2578601105" sldId="347"/>
            <ac:spMk id="3" creationId="{82C2FD5B-DC27-46A6-B61E-0DC5C226B6A3}"/>
          </ac:spMkLst>
        </pc:spChg>
        <pc:picChg chg="add mod">
          <ac:chgData name="駒井 登" userId="56f3b55ae2e6504d" providerId="LiveId" clId="{07E8E3BB-0B90-4F71-BC37-32F82E1D6FC0}" dt="2022-07-22T03:17:00.756" v="147" actId="26606"/>
          <ac:picMkLst>
            <pc:docMk/>
            <pc:sldMk cId="2578601105" sldId="347"/>
            <ac:picMk id="5" creationId="{299336D9-C800-602C-3987-37E93386BB20}"/>
          </ac:picMkLst>
        </pc:picChg>
      </pc:sldChg>
      <pc:sldChg chg="addSp delSp modSp new mod modClrScheme chgLayout">
        <pc:chgData name="駒井 登" userId="56f3b55ae2e6504d" providerId="LiveId" clId="{07E8E3BB-0B90-4F71-BC37-32F82E1D6FC0}" dt="2022-07-22T03:17:34.046" v="153" actId="26606"/>
        <pc:sldMkLst>
          <pc:docMk/>
          <pc:sldMk cId="2505187163" sldId="348"/>
        </pc:sldMkLst>
        <pc:spChg chg="del">
          <ac:chgData name="駒井 登" userId="56f3b55ae2e6504d" providerId="LiveId" clId="{07E8E3BB-0B90-4F71-BC37-32F82E1D6FC0}" dt="2022-07-22T03:17:08.156" v="149" actId="26606"/>
          <ac:spMkLst>
            <pc:docMk/>
            <pc:sldMk cId="2505187163" sldId="348"/>
            <ac:spMk id="2" creationId="{FBFB4B5B-2656-A9F2-7BB2-1A034D086F29}"/>
          </ac:spMkLst>
        </pc:spChg>
        <pc:spChg chg="del">
          <ac:chgData name="駒井 登" userId="56f3b55ae2e6504d" providerId="LiveId" clId="{07E8E3BB-0B90-4F71-BC37-32F82E1D6FC0}" dt="2022-07-22T03:17:08.156" v="149" actId="26606"/>
          <ac:spMkLst>
            <pc:docMk/>
            <pc:sldMk cId="2505187163" sldId="348"/>
            <ac:spMk id="3" creationId="{0C13CB2E-F103-4D58-FC51-D0CDBC1A669E}"/>
          </ac:spMkLst>
        </pc:spChg>
        <pc:picChg chg="add mod">
          <ac:chgData name="駒井 登" userId="56f3b55ae2e6504d" providerId="LiveId" clId="{07E8E3BB-0B90-4F71-BC37-32F82E1D6FC0}" dt="2022-07-22T03:17:34.046" v="153" actId="26606"/>
          <ac:picMkLst>
            <pc:docMk/>
            <pc:sldMk cId="2505187163" sldId="348"/>
            <ac:picMk id="5" creationId="{BAF79D68-FA59-21FD-198E-627391F16349}"/>
          </ac:picMkLst>
        </pc:picChg>
      </pc:sldChg>
      <pc:sldChg chg="addSp delSp modSp new mod modClrScheme chgLayout">
        <pc:chgData name="駒井 登" userId="56f3b55ae2e6504d" providerId="LiveId" clId="{07E8E3BB-0B90-4F71-BC37-32F82E1D6FC0}" dt="2022-07-22T03:18:04.154" v="161" actId="26606"/>
        <pc:sldMkLst>
          <pc:docMk/>
          <pc:sldMk cId="378451031" sldId="349"/>
        </pc:sldMkLst>
        <pc:spChg chg="del">
          <ac:chgData name="駒井 登" userId="56f3b55ae2e6504d" providerId="LiveId" clId="{07E8E3BB-0B90-4F71-BC37-32F82E1D6FC0}" dt="2022-07-22T03:17:44.890" v="155" actId="26606"/>
          <ac:spMkLst>
            <pc:docMk/>
            <pc:sldMk cId="378451031" sldId="349"/>
            <ac:spMk id="2" creationId="{58A468CA-0579-DA3F-0843-BB20010B997B}"/>
          </ac:spMkLst>
        </pc:spChg>
        <pc:spChg chg="del">
          <ac:chgData name="駒井 登" userId="56f3b55ae2e6504d" providerId="LiveId" clId="{07E8E3BB-0B90-4F71-BC37-32F82E1D6FC0}" dt="2022-07-22T03:17:44.890" v="155" actId="26606"/>
          <ac:spMkLst>
            <pc:docMk/>
            <pc:sldMk cId="378451031" sldId="349"/>
            <ac:spMk id="3" creationId="{A46556A7-6A6E-B424-4670-99C5BDCEB1D2}"/>
          </ac:spMkLst>
        </pc:spChg>
        <pc:picChg chg="add mod">
          <ac:chgData name="駒井 登" userId="56f3b55ae2e6504d" providerId="LiveId" clId="{07E8E3BB-0B90-4F71-BC37-32F82E1D6FC0}" dt="2022-07-22T03:18:04.154" v="161" actId="26606"/>
          <ac:picMkLst>
            <pc:docMk/>
            <pc:sldMk cId="378451031" sldId="349"/>
            <ac:picMk id="5" creationId="{0D3487A0-49BA-ED4A-63CC-1175D89DB24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D925A-BCEB-4421-B4EF-493F84964498}" type="datetimeFigureOut">
              <a:rPr kumimoji="1" lang="ja-JP" altLang="en-US" smtClean="0"/>
              <a:t>2022/7/22</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E022A-9150-467E-B911-26C04648E7D5}" type="slidenum">
              <a:rPr kumimoji="1" lang="ja-JP" altLang="en-US" smtClean="0"/>
              <a:t>‹#›</a:t>
            </a:fld>
            <a:endParaRPr kumimoji="1" lang="ja-JP" altLang="en-US"/>
          </a:p>
        </p:txBody>
      </p:sp>
    </p:spTree>
    <p:extLst>
      <p:ext uri="{BB962C8B-B14F-4D97-AF65-F5344CB8AC3E}">
        <p14:creationId xmlns:p14="http://schemas.microsoft.com/office/powerpoint/2010/main" val="42211830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6262979-3D06-4A61-A31A-0348392354A2}" type="slidenum">
              <a:rPr kumimoji="1" lang="ja-JP" altLang="en-US" smtClean="0"/>
              <a:t>3</a:t>
            </a:fld>
            <a:endParaRPr kumimoji="1" lang="ja-JP" altLang="en-US"/>
          </a:p>
        </p:txBody>
      </p:sp>
    </p:spTree>
    <p:extLst>
      <p:ext uri="{BB962C8B-B14F-4D97-AF65-F5344CB8AC3E}">
        <p14:creationId xmlns:p14="http://schemas.microsoft.com/office/powerpoint/2010/main" val="2518015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35E11A3-4CB0-44D2-AC78-1081D0641953}" type="datetimeFigureOut">
              <a:rPr kumimoji="1" lang="ja-JP" altLang="en-US" smtClean="0"/>
              <a:t>2022/7/22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0F50AAD-269D-499F-9458-69883FAD0776}" type="slidenum">
              <a:rPr kumimoji="1" lang="ja-JP" altLang="en-US" smtClean="0"/>
              <a:t>‹#›</a:t>
            </a:fld>
            <a:endParaRPr kumimoji="1" lang="ja-JP" altLang="en-US"/>
          </a:p>
        </p:txBody>
      </p:sp>
    </p:spTree>
    <p:extLst>
      <p:ext uri="{BB962C8B-B14F-4D97-AF65-F5344CB8AC3E}">
        <p14:creationId xmlns:p14="http://schemas.microsoft.com/office/powerpoint/2010/main" val="1539498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5E11A3-4CB0-44D2-AC78-1081D0641953}" type="datetimeFigureOut">
              <a:rPr kumimoji="1" lang="ja-JP" altLang="en-US" smtClean="0"/>
              <a:t>2022/7/22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0F50AAD-269D-499F-9458-69883FAD0776}" type="slidenum">
              <a:rPr kumimoji="1" lang="ja-JP" altLang="en-US" smtClean="0"/>
              <a:t>‹#›</a:t>
            </a:fld>
            <a:endParaRPr kumimoji="1" lang="ja-JP" altLang="en-US"/>
          </a:p>
        </p:txBody>
      </p:sp>
    </p:spTree>
    <p:extLst>
      <p:ext uri="{BB962C8B-B14F-4D97-AF65-F5344CB8AC3E}">
        <p14:creationId xmlns:p14="http://schemas.microsoft.com/office/powerpoint/2010/main" val="3304629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5E11A3-4CB0-44D2-AC78-1081D0641953}" type="datetimeFigureOut">
              <a:rPr kumimoji="1" lang="ja-JP" altLang="en-US" smtClean="0"/>
              <a:t>2022/7/22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0F50AAD-269D-499F-9458-69883FAD0776}" type="slidenum">
              <a:rPr kumimoji="1" lang="ja-JP" altLang="en-US" smtClean="0"/>
              <a:t>‹#›</a:t>
            </a:fld>
            <a:endParaRPr kumimoji="1" lang="ja-JP" altLang="en-US"/>
          </a:p>
        </p:txBody>
      </p:sp>
    </p:spTree>
    <p:extLst>
      <p:ext uri="{BB962C8B-B14F-4D97-AF65-F5344CB8AC3E}">
        <p14:creationId xmlns:p14="http://schemas.microsoft.com/office/powerpoint/2010/main" val="531170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5E11A3-4CB0-44D2-AC78-1081D0641953}" type="datetimeFigureOut">
              <a:rPr kumimoji="1" lang="ja-JP" altLang="en-US" smtClean="0"/>
              <a:t>2022/7/22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0F50AAD-269D-499F-9458-69883FAD0776}" type="slidenum">
              <a:rPr kumimoji="1" lang="ja-JP" altLang="en-US" smtClean="0"/>
              <a:t>‹#›</a:t>
            </a:fld>
            <a:endParaRPr kumimoji="1" lang="ja-JP" altLang="en-US"/>
          </a:p>
        </p:txBody>
      </p:sp>
    </p:spTree>
    <p:extLst>
      <p:ext uri="{BB962C8B-B14F-4D97-AF65-F5344CB8AC3E}">
        <p14:creationId xmlns:p14="http://schemas.microsoft.com/office/powerpoint/2010/main" val="96775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35E11A3-4CB0-44D2-AC78-1081D0641953}" type="datetimeFigureOut">
              <a:rPr kumimoji="1" lang="ja-JP" altLang="en-US" smtClean="0"/>
              <a:t>2022/7/22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0F50AAD-269D-499F-9458-69883FAD0776}" type="slidenum">
              <a:rPr kumimoji="1" lang="ja-JP" altLang="en-US" smtClean="0"/>
              <a:t>‹#›</a:t>
            </a:fld>
            <a:endParaRPr kumimoji="1" lang="ja-JP" altLang="en-US"/>
          </a:p>
        </p:txBody>
      </p:sp>
    </p:spTree>
    <p:extLst>
      <p:ext uri="{BB962C8B-B14F-4D97-AF65-F5344CB8AC3E}">
        <p14:creationId xmlns:p14="http://schemas.microsoft.com/office/powerpoint/2010/main" val="2331632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35E11A3-4CB0-44D2-AC78-1081D0641953}" type="datetimeFigureOut">
              <a:rPr kumimoji="1" lang="ja-JP" altLang="en-US" smtClean="0"/>
              <a:t>2022/7/22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0F50AAD-269D-499F-9458-69883FAD0776}" type="slidenum">
              <a:rPr kumimoji="1" lang="ja-JP" altLang="en-US" smtClean="0"/>
              <a:t>‹#›</a:t>
            </a:fld>
            <a:endParaRPr kumimoji="1" lang="ja-JP" altLang="en-US"/>
          </a:p>
        </p:txBody>
      </p:sp>
    </p:spTree>
    <p:extLst>
      <p:ext uri="{BB962C8B-B14F-4D97-AF65-F5344CB8AC3E}">
        <p14:creationId xmlns:p14="http://schemas.microsoft.com/office/powerpoint/2010/main" val="300919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35E11A3-4CB0-44D2-AC78-1081D0641953}" type="datetimeFigureOut">
              <a:rPr kumimoji="1" lang="ja-JP" altLang="en-US" smtClean="0"/>
              <a:t>2022/7/22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0F50AAD-269D-499F-9458-69883FAD0776}" type="slidenum">
              <a:rPr kumimoji="1" lang="ja-JP" altLang="en-US" smtClean="0"/>
              <a:t>‹#›</a:t>
            </a:fld>
            <a:endParaRPr kumimoji="1" lang="ja-JP" altLang="en-US"/>
          </a:p>
        </p:txBody>
      </p:sp>
    </p:spTree>
    <p:extLst>
      <p:ext uri="{BB962C8B-B14F-4D97-AF65-F5344CB8AC3E}">
        <p14:creationId xmlns:p14="http://schemas.microsoft.com/office/powerpoint/2010/main" val="3715134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35E11A3-4CB0-44D2-AC78-1081D0641953}" type="datetimeFigureOut">
              <a:rPr kumimoji="1" lang="ja-JP" altLang="en-US" smtClean="0"/>
              <a:t>2022/7/22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0F50AAD-269D-499F-9458-69883FAD0776}" type="slidenum">
              <a:rPr kumimoji="1" lang="ja-JP" altLang="en-US" smtClean="0"/>
              <a:t>‹#›</a:t>
            </a:fld>
            <a:endParaRPr kumimoji="1" lang="ja-JP" altLang="en-US"/>
          </a:p>
        </p:txBody>
      </p:sp>
    </p:spTree>
    <p:extLst>
      <p:ext uri="{BB962C8B-B14F-4D97-AF65-F5344CB8AC3E}">
        <p14:creationId xmlns:p14="http://schemas.microsoft.com/office/powerpoint/2010/main" val="2414892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35E11A3-4CB0-44D2-AC78-1081D0641953}" type="datetimeFigureOut">
              <a:rPr kumimoji="1" lang="ja-JP" altLang="en-US" smtClean="0"/>
              <a:t>2022/7/22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0F50AAD-269D-499F-9458-69883FAD0776}" type="slidenum">
              <a:rPr kumimoji="1" lang="ja-JP" altLang="en-US" smtClean="0"/>
              <a:t>‹#›</a:t>
            </a:fld>
            <a:endParaRPr kumimoji="1" lang="ja-JP" altLang="en-US"/>
          </a:p>
        </p:txBody>
      </p:sp>
    </p:spTree>
    <p:extLst>
      <p:ext uri="{BB962C8B-B14F-4D97-AF65-F5344CB8AC3E}">
        <p14:creationId xmlns:p14="http://schemas.microsoft.com/office/powerpoint/2010/main" val="276825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35E11A3-4CB0-44D2-AC78-1081D0641953}" type="datetimeFigureOut">
              <a:rPr kumimoji="1" lang="ja-JP" altLang="en-US" smtClean="0"/>
              <a:t>2022/7/22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0F50AAD-269D-499F-9458-69883FAD0776}" type="slidenum">
              <a:rPr kumimoji="1" lang="ja-JP" altLang="en-US" smtClean="0"/>
              <a:t>‹#›</a:t>
            </a:fld>
            <a:endParaRPr kumimoji="1" lang="ja-JP" altLang="en-US"/>
          </a:p>
        </p:txBody>
      </p:sp>
    </p:spTree>
    <p:extLst>
      <p:ext uri="{BB962C8B-B14F-4D97-AF65-F5344CB8AC3E}">
        <p14:creationId xmlns:p14="http://schemas.microsoft.com/office/powerpoint/2010/main" val="2863850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35E11A3-4CB0-44D2-AC78-1081D0641953}" type="datetimeFigureOut">
              <a:rPr kumimoji="1" lang="ja-JP" altLang="en-US" smtClean="0"/>
              <a:t>2022/7/22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0F50AAD-269D-499F-9458-69883FAD0776}" type="slidenum">
              <a:rPr kumimoji="1" lang="ja-JP" altLang="en-US" smtClean="0"/>
              <a:t>‹#›</a:t>
            </a:fld>
            <a:endParaRPr kumimoji="1" lang="ja-JP" altLang="en-US"/>
          </a:p>
        </p:txBody>
      </p:sp>
    </p:spTree>
    <p:extLst>
      <p:ext uri="{BB962C8B-B14F-4D97-AF65-F5344CB8AC3E}">
        <p14:creationId xmlns:p14="http://schemas.microsoft.com/office/powerpoint/2010/main" val="2628628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5E11A3-4CB0-44D2-AC78-1081D0641953}" type="datetimeFigureOut">
              <a:rPr kumimoji="1" lang="ja-JP" altLang="en-US" smtClean="0"/>
              <a:t>2022/7/22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50AAD-269D-499F-9458-69883FAD0776}" type="slidenum">
              <a:rPr kumimoji="1" lang="ja-JP" altLang="en-US" smtClean="0"/>
              <a:t>‹#›</a:t>
            </a:fld>
            <a:endParaRPr kumimoji="1" lang="ja-JP" altLang="en-US"/>
          </a:p>
        </p:txBody>
      </p:sp>
    </p:spTree>
    <p:extLst>
      <p:ext uri="{BB962C8B-B14F-4D97-AF65-F5344CB8AC3E}">
        <p14:creationId xmlns:p14="http://schemas.microsoft.com/office/powerpoint/2010/main" val="3432974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12458;&#12458;&#12471;&#12510;&#26716;.pptx"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12362;&#12363;&#12417;&#26716;.pptx"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38306;&#23665;.pptx"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26579;&#20117;&#21513;&#37326;.pptx"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akurasaver.com/totsuka/"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19968;&#33865;.pptx"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23665;&#26716;.pptx"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27178;&#27996;&#32203;&#26716;.pptx"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23506;&#32203;&#26716;.pptx"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27743;&#25144;&#24444;&#23736;.pptx" TargetMode="Externa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28129;&#22696;&#26716;(cherry-Usuzumizakura).JPG" TargetMode="External"/><Relationship Id="rId2" Type="http://schemas.openxmlformats.org/officeDocument/2006/relationships/hyperlink" Target="jindaiHokuto_Yamanashi_Yamatakajindaizakura_1.JPG" TargetMode="External"/><Relationship Id="rId1" Type="http://schemas.openxmlformats.org/officeDocument/2006/relationships/slideLayout" Target="../slideLayouts/slideLayout7.xml"/><Relationship Id="rId5" Type="http://schemas.openxmlformats.org/officeDocument/2006/relationships/hyperlink" Target="Ishiwari_Zakura.jpg" TargetMode="External"/><Relationship Id="rId4" Type="http://schemas.openxmlformats.org/officeDocument/2006/relationships/hyperlink" Target="tarumiOozakura.jpg"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27827;&#27941;&#26716;.pptx"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23506;&#26716;.pptx"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エプソン父\デスクトップ\案件\桜セーバー\１０周年記念誌\someiyoshino\IMG_04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4664"/>
            <a:ext cx="9178151" cy="612068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ctrTitle"/>
          </p:nvPr>
        </p:nvSpPr>
        <p:spPr/>
        <p:txBody>
          <a:bodyPr/>
          <a:lstStyle/>
          <a:p>
            <a:r>
              <a:rPr kumimoji="1" lang="ja-JP" altLang="en-US" dirty="0">
                <a:latin typeface="AR P悠々ゴシック体E" panose="040B0900000000000000" pitchFamily="50" charset="-128"/>
                <a:ea typeface="AR P悠々ゴシック体E" panose="040B0900000000000000" pitchFamily="50" charset="-128"/>
              </a:rPr>
              <a:t>柏尾川のさくら</a:t>
            </a:r>
            <a:br>
              <a:rPr kumimoji="1" lang="en-US" altLang="ja-JP" dirty="0">
                <a:latin typeface="AR P悠々ゴシック体E" panose="040B0900000000000000" pitchFamily="50" charset="-128"/>
                <a:ea typeface="AR P悠々ゴシック体E" panose="040B0900000000000000" pitchFamily="50" charset="-128"/>
              </a:rPr>
            </a:br>
            <a:endParaRPr kumimoji="1" lang="ja-JP" altLang="en-US" sz="2800" dirty="0">
              <a:latin typeface="AR P悠々ゴシック体E" panose="040B0900000000000000" pitchFamily="50" charset="-128"/>
              <a:ea typeface="AR P悠々ゴシック体E" panose="040B0900000000000000" pitchFamily="50" charset="-128"/>
            </a:endParaRPr>
          </a:p>
        </p:txBody>
      </p:sp>
      <p:sp>
        <p:nvSpPr>
          <p:cNvPr id="3" name="サブタイトル 2"/>
          <p:cNvSpPr>
            <a:spLocks noGrp="1"/>
          </p:cNvSpPr>
          <p:nvPr>
            <p:ph type="subTitle" idx="1"/>
          </p:nvPr>
        </p:nvSpPr>
        <p:spPr/>
        <p:txBody>
          <a:bodyPr>
            <a:normAutofit/>
          </a:bodyPr>
          <a:lstStyle/>
          <a:p>
            <a:r>
              <a:rPr kumimoji="1" lang="ja-JP" altLang="en-US" dirty="0">
                <a:solidFill>
                  <a:schemeClr val="tx1"/>
                </a:solidFill>
                <a:latin typeface="AR丸ゴシック体E" panose="020F0909000000000000" pitchFamily="49" charset="-128"/>
                <a:ea typeface="AR丸ゴシック体E" panose="020F0909000000000000" pitchFamily="49" charset="-128"/>
              </a:rPr>
              <a:t>ウナシーなぞとき広場</a:t>
            </a:r>
            <a:endParaRPr kumimoji="1" lang="en-US" altLang="ja-JP" dirty="0">
              <a:solidFill>
                <a:schemeClr val="tx1"/>
              </a:solidFill>
              <a:latin typeface="AR丸ゴシック体E" panose="020F0909000000000000" pitchFamily="49" charset="-128"/>
              <a:ea typeface="AR丸ゴシック体E" panose="020F0909000000000000" pitchFamily="49" charset="-128"/>
            </a:endParaRPr>
          </a:p>
          <a:p>
            <a:r>
              <a:rPr lang="en-US" altLang="ja-JP" dirty="0">
                <a:solidFill>
                  <a:schemeClr val="tx1"/>
                </a:solidFill>
                <a:latin typeface="AR丸ゴシック体E" panose="020F0909000000000000" pitchFamily="49" charset="-128"/>
                <a:ea typeface="AR丸ゴシック体E" panose="020F0909000000000000" pitchFamily="49" charset="-128"/>
              </a:rPr>
              <a:t>8</a:t>
            </a:r>
            <a:r>
              <a:rPr lang="ja-JP" altLang="en-US" dirty="0">
                <a:solidFill>
                  <a:schemeClr val="tx1"/>
                </a:solidFill>
                <a:latin typeface="AR丸ゴシック体E" panose="020F0909000000000000" pitchFamily="49" charset="-128"/>
                <a:ea typeface="AR丸ゴシック体E" panose="020F0909000000000000" pitchFamily="49" charset="-128"/>
              </a:rPr>
              <a:t>月</a:t>
            </a:r>
            <a:r>
              <a:rPr lang="en-US" altLang="ja-JP" dirty="0">
                <a:solidFill>
                  <a:schemeClr val="tx1"/>
                </a:solidFill>
                <a:latin typeface="AR丸ゴシック体E" panose="020F0909000000000000" pitchFamily="49" charset="-128"/>
                <a:ea typeface="AR丸ゴシック体E" panose="020F0909000000000000" pitchFamily="49" charset="-128"/>
              </a:rPr>
              <a:t>4</a:t>
            </a:r>
            <a:r>
              <a:rPr lang="ja-JP" altLang="en-US" dirty="0">
                <a:solidFill>
                  <a:schemeClr val="tx1"/>
                </a:solidFill>
                <a:latin typeface="AR丸ゴシック体E" panose="020F0909000000000000" pitchFamily="49" charset="-128"/>
                <a:ea typeface="AR丸ゴシック体E" panose="020F0909000000000000" pitchFamily="49" charset="-128"/>
              </a:rPr>
              <a:t>日　桜楽校</a:t>
            </a:r>
            <a:endParaRPr lang="en-US" altLang="ja-JP" dirty="0">
              <a:solidFill>
                <a:schemeClr val="tx1"/>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solidFill>
                <a:latin typeface="AR丸ゴシック体E" panose="020F0909000000000000" pitchFamily="49" charset="-128"/>
                <a:ea typeface="AR丸ゴシック体E" panose="020F0909000000000000" pitchFamily="49" charset="-128"/>
              </a:rPr>
              <a:t>戸塚桜セーバー</a:t>
            </a:r>
          </a:p>
        </p:txBody>
      </p:sp>
    </p:spTree>
    <p:extLst>
      <p:ext uri="{BB962C8B-B14F-4D97-AF65-F5344CB8AC3E}">
        <p14:creationId xmlns:p14="http://schemas.microsoft.com/office/powerpoint/2010/main" val="3888742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50328_1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317576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50324_0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3077621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4_0330_5D_03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4413" y="0"/>
            <a:ext cx="4573587" cy="6858000"/>
          </a:xfrm>
          <a:prstGeom prst="rect">
            <a:avLst/>
          </a:prstGeom>
          <a:noFill/>
          <a:ln>
            <a:noFill/>
          </a:ln>
        </p:spPr>
      </p:pic>
    </p:spTree>
    <p:extLst>
      <p:ext uri="{BB962C8B-B14F-4D97-AF65-F5344CB8AC3E}">
        <p14:creationId xmlns:p14="http://schemas.microsoft.com/office/powerpoint/2010/main" val="3454601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43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1020755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4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
        <p:nvSpPr>
          <p:cNvPr id="3" name="円/楕円 2"/>
          <p:cNvSpPr/>
          <p:nvPr/>
        </p:nvSpPr>
        <p:spPr>
          <a:xfrm>
            <a:off x="539552" y="5733256"/>
            <a:ext cx="648072"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56082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3_0323_7D_07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4413" y="0"/>
            <a:ext cx="4573587" cy="6858000"/>
          </a:xfrm>
          <a:prstGeom prst="rect">
            <a:avLst/>
          </a:prstGeom>
          <a:noFill/>
          <a:ln>
            <a:noFill/>
          </a:ln>
        </p:spPr>
      </p:pic>
      <p:sp>
        <p:nvSpPr>
          <p:cNvPr id="3" name="円/楕円 2"/>
          <p:cNvSpPr/>
          <p:nvPr/>
        </p:nvSpPr>
        <p:spPr>
          <a:xfrm>
            <a:off x="2471591" y="6340606"/>
            <a:ext cx="360040" cy="33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4409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オオシマ桜</a:t>
            </a:r>
          </a:p>
        </p:txBody>
      </p:sp>
      <p:sp>
        <p:nvSpPr>
          <p:cNvPr id="3" name="サブタイトル 2"/>
          <p:cNvSpPr>
            <a:spLocks noGrp="1"/>
          </p:cNvSpPr>
          <p:nvPr>
            <p:ph type="subTitle" idx="1"/>
          </p:nvPr>
        </p:nvSpPr>
        <p:spPr/>
        <p:txBody>
          <a:bodyPr/>
          <a:lstStyle/>
          <a:p>
            <a:r>
              <a:rPr lang="ja-JP" altLang="en-US" dirty="0"/>
              <a:t>撮影者 </a:t>
            </a:r>
            <a:r>
              <a:rPr lang="en-US" altLang="ja-JP" dirty="0"/>
              <a:t>: </a:t>
            </a:r>
            <a:r>
              <a:rPr lang="ja-JP" altLang="en-US" dirty="0"/>
              <a:t>満井勉</a:t>
            </a:r>
          </a:p>
        </p:txBody>
      </p:sp>
    </p:spTree>
    <p:extLst>
      <p:ext uri="{BB962C8B-B14F-4D97-AF65-F5344CB8AC3E}">
        <p14:creationId xmlns:p14="http://schemas.microsoft.com/office/powerpoint/2010/main" val="2531245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ooshima\IMG_03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77434" cy="612068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hlinkClick r:id="rId3" action="ppaction://hlinkpres?slideindex=1&amp;slidetitle="/>
              </a:rPr>
              <a:t>オオシマ桜</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花は白く葉と同時に咲きます。</a:t>
            </a:r>
            <a:endParaRPr kumimoji="1" lang="en-US" altLang="ja-JP" dirty="0"/>
          </a:p>
          <a:p>
            <a:r>
              <a:rPr lang="ja-JP" altLang="en-US" dirty="0"/>
              <a:t>Ｂ・Ｄエリアに多く植樹されています。</a:t>
            </a:r>
            <a:endParaRPr kumimoji="1" lang="ja-JP" altLang="en-US" dirty="0"/>
          </a:p>
        </p:txBody>
      </p:sp>
    </p:spTree>
    <p:extLst>
      <p:ext uri="{BB962C8B-B14F-4D97-AF65-F5344CB8AC3E}">
        <p14:creationId xmlns:p14="http://schemas.microsoft.com/office/powerpoint/2010/main" val="9863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27584" y="332656"/>
            <a:ext cx="7776864" cy="6124754"/>
          </a:xfrm>
          <a:prstGeom prst="rect">
            <a:avLst/>
          </a:prstGeom>
        </p:spPr>
        <p:txBody>
          <a:bodyPr wrap="square">
            <a:spAutoFit/>
          </a:bodyPr>
          <a:lstStyle/>
          <a:p>
            <a:r>
              <a:rPr lang="ja-JP" altLang="en-US" sz="2800" dirty="0"/>
              <a:t>高さは</a:t>
            </a:r>
            <a:r>
              <a:rPr lang="en-US" altLang="ja-JP" sz="2800" dirty="0"/>
              <a:t>15m</a:t>
            </a:r>
            <a:r>
              <a:rPr lang="ja-JP" altLang="en-US" sz="2800" dirty="0"/>
              <a:t>に達する落葉高木。葉は長さ</a:t>
            </a:r>
            <a:r>
              <a:rPr lang="en-US" altLang="ja-JP" sz="2800" dirty="0"/>
              <a:t>5cm</a:t>
            </a:r>
            <a:r>
              <a:rPr lang="ja-JP" altLang="en-US" sz="2800" dirty="0"/>
              <a:t>～</a:t>
            </a:r>
            <a:r>
              <a:rPr lang="en-US" altLang="ja-JP" sz="2800" dirty="0"/>
              <a:t>10cm</a:t>
            </a:r>
            <a:r>
              <a:rPr lang="ja-JP" altLang="en-US" sz="2800" dirty="0"/>
              <a:t>程度で、先端が尖った倒卵形または楕円形で互生、細かい鋸歯を持つ。晩秋に紅葉する。花期は春、</a:t>
            </a:r>
            <a:r>
              <a:rPr lang="en-US" altLang="ja-JP" sz="2800" dirty="0">
                <a:solidFill>
                  <a:srgbClr val="FF0000"/>
                </a:solidFill>
              </a:rPr>
              <a:t>3</a:t>
            </a:r>
            <a:r>
              <a:rPr lang="ja-JP" altLang="en-US" sz="2800" dirty="0">
                <a:solidFill>
                  <a:srgbClr val="FF0000"/>
                </a:solidFill>
              </a:rPr>
              <a:t>月から</a:t>
            </a:r>
            <a:r>
              <a:rPr lang="en-US" altLang="ja-JP" sz="2800" dirty="0">
                <a:solidFill>
                  <a:srgbClr val="FF0000"/>
                </a:solidFill>
              </a:rPr>
              <a:t>4</a:t>
            </a:r>
            <a:r>
              <a:rPr lang="ja-JP" altLang="en-US" sz="2800" dirty="0">
                <a:solidFill>
                  <a:srgbClr val="FF0000"/>
                </a:solidFill>
              </a:rPr>
              <a:t>月</a:t>
            </a:r>
            <a:r>
              <a:rPr lang="ja-JP" altLang="en-US" sz="2800" dirty="0"/>
              <a:t>にかけ、</a:t>
            </a:r>
            <a:r>
              <a:rPr lang="ja-JP" altLang="en-US" sz="2800" dirty="0">
                <a:solidFill>
                  <a:srgbClr val="FF0000"/>
                </a:solidFill>
              </a:rPr>
              <a:t>葉の成長とともに茎の先端から数個の花</a:t>
            </a:r>
            <a:r>
              <a:rPr lang="ja-JP" altLang="en-US" sz="2800" dirty="0"/>
              <a:t>をつける。花弁は</a:t>
            </a:r>
            <a:r>
              <a:rPr lang="ja-JP" altLang="en-US" sz="2800" dirty="0">
                <a:solidFill>
                  <a:srgbClr val="FF0000"/>
                </a:solidFill>
              </a:rPr>
              <a:t>白色で</a:t>
            </a:r>
            <a:r>
              <a:rPr lang="en-US" altLang="ja-JP" sz="2800" dirty="0">
                <a:solidFill>
                  <a:srgbClr val="FF0000"/>
                </a:solidFill>
              </a:rPr>
              <a:t>5</a:t>
            </a:r>
            <a:r>
              <a:rPr lang="ja-JP" altLang="en-US" sz="2800" dirty="0">
                <a:solidFill>
                  <a:srgbClr val="FF0000"/>
                </a:solidFill>
              </a:rPr>
              <a:t>弁</a:t>
            </a:r>
            <a:r>
              <a:rPr lang="ja-JP" altLang="en-US" sz="2800" dirty="0"/>
              <a:t>、淡い芳香を持つ。初夏にかけて</a:t>
            </a:r>
            <a:r>
              <a:rPr lang="ja-JP" altLang="en-US" sz="2800" dirty="0">
                <a:solidFill>
                  <a:srgbClr val="FF0000"/>
                </a:solidFill>
              </a:rPr>
              <a:t>結実</a:t>
            </a:r>
            <a:r>
              <a:rPr lang="ja-JP" altLang="en-US" sz="2800" dirty="0"/>
              <a:t>し、十分に熟した</a:t>
            </a:r>
            <a:r>
              <a:rPr lang="ja-JP" altLang="en-US" sz="2800" dirty="0">
                <a:solidFill>
                  <a:srgbClr val="FF0000"/>
                </a:solidFill>
              </a:rPr>
              <a:t>果実は食用</a:t>
            </a:r>
            <a:r>
              <a:rPr lang="ja-JP" altLang="en-US" sz="2800" dirty="0"/>
              <a:t>となる。丈夫で潮風にも強いことから、庭木や公園等の植林に用いられる。晩秋に紅葉する。また、このオオシマザクラは、</a:t>
            </a:r>
            <a:r>
              <a:rPr lang="ja-JP" altLang="en-US" sz="2800" dirty="0">
                <a:solidFill>
                  <a:srgbClr val="FF0000"/>
                </a:solidFill>
              </a:rPr>
              <a:t>ソメイヨシノなどの多くの園芸品種を生み出したサクラ</a:t>
            </a:r>
            <a:r>
              <a:rPr lang="ja-JP" altLang="en-US" sz="2800" dirty="0"/>
              <a:t>でもある。また、庶民の間で食される</a:t>
            </a:r>
            <a:r>
              <a:rPr lang="ja-JP" altLang="en-US" sz="2800" dirty="0">
                <a:solidFill>
                  <a:srgbClr val="FF0000"/>
                </a:solidFill>
              </a:rPr>
              <a:t>桜餅は、このサクラの若葉を塩漬けにした物</a:t>
            </a:r>
            <a:r>
              <a:rPr lang="ja-JP" altLang="en-US" sz="2800" dirty="0"/>
              <a:t>を使用する。この独特な香りの由来はクマリンと言う成分が主体で、秋の七草のフジバカマと同様の香りがする。</a:t>
            </a:r>
          </a:p>
        </p:txBody>
      </p:sp>
    </p:spTree>
    <p:extLst>
      <p:ext uri="{BB962C8B-B14F-4D97-AF65-F5344CB8AC3E}">
        <p14:creationId xmlns:p14="http://schemas.microsoft.com/office/powerpoint/2010/main" val="641462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50331_07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2344502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39552" y="404663"/>
            <a:ext cx="8064896" cy="5509200"/>
          </a:xfrm>
          <a:prstGeom prst="rect">
            <a:avLst/>
          </a:prstGeom>
        </p:spPr>
        <p:txBody>
          <a:bodyPr wrap="square">
            <a:spAutoFit/>
          </a:bodyPr>
          <a:lstStyle/>
          <a:p>
            <a:r>
              <a:rPr lang="ja-JP" altLang="en-US" sz="3200" dirty="0"/>
              <a:t>サクラ（桜）は、</a:t>
            </a:r>
            <a:r>
              <a:rPr lang="ja-JP" altLang="en-US" sz="3200" dirty="0">
                <a:solidFill>
                  <a:srgbClr val="FF0000"/>
                </a:solidFill>
              </a:rPr>
              <a:t>バラ科モモ亜科スモモ属</a:t>
            </a:r>
            <a:r>
              <a:rPr lang="ja-JP" altLang="en-US" sz="3200" dirty="0"/>
              <a:t>の落葉樹の総称。</a:t>
            </a:r>
          </a:p>
          <a:p>
            <a:r>
              <a:rPr lang="ja-JP" altLang="en-US" sz="3200" dirty="0"/>
              <a:t>サクラは日本文化に馴染みの深い植物である。また、日本において観賞用として植えられている</a:t>
            </a:r>
            <a:r>
              <a:rPr lang="ja-JP" altLang="en-US" sz="3200" dirty="0">
                <a:solidFill>
                  <a:srgbClr val="FF0000"/>
                </a:solidFill>
              </a:rPr>
              <a:t>サクラの多くはソメイヨシノという品種</a:t>
            </a:r>
            <a:r>
              <a:rPr lang="ja-JP" altLang="en-US" sz="3200" dirty="0"/>
              <a:t>である。英語では桜の花のことを</a:t>
            </a:r>
            <a:r>
              <a:rPr lang="en-US" altLang="ja-JP" sz="3200" dirty="0"/>
              <a:t>Cherry blossom</a:t>
            </a:r>
            <a:r>
              <a:rPr lang="ja-JP" altLang="en-US" sz="3200" dirty="0"/>
              <a:t>と呼ぶのが一般的であるが、日本文化の影響から、</a:t>
            </a:r>
            <a:r>
              <a:rPr lang="en-US" altLang="ja-JP" sz="3200" dirty="0" err="1"/>
              <a:t>sakura</a:t>
            </a:r>
            <a:r>
              <a:rPr lang="ja-JP" altLang="en-US" sz="3200" dirty="0"/>
              <a:t>と呼ばれることも多くなってきている。</a:t>
            </a:r>
          </a:p>
          <a:p>
            <a:r>
              <a:rPr lang="ja-JP" altLang="en-US" sz="3200" dirty="0"/>
              <a:t>現在、ヨーロッパ・西シベリア・日本・中国・韓国・米国・カナダなど、主に</a:t>
            </a:r>
            <a:r>
              <a:rPr lang="ja-JP" altLang="en-US" sz="3200" dirty="0">
                <a:solidFill>
                  <a:srgbClr val="FF0000"/>
                </a:solidFill>
              </a:rPr>
              <a:t>北半球の温帯</a:t>
            </a:r>
            <a:r>
              <a:rPr lang="ja-JP" altLang="en-US" sz="3200" dirty="0"/>
              <a:t>に、広範囲に分布している</a:t>
            </a:r>
          </a:p>
        </p:txBody>
      </p:sp>
    </p:spTree>
    <p:extLst>
      <p:ext uri="{BB962C8B-B14F-4D97-AF65-F5344CB8AC3E}">
        <p14:creationId xmlns:p14="http://schemas.microsoft.com/office/powerpoint/2010/main" val="2452923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50331_02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804392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20415_桜_0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13322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3_0323_7D_04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907583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3_0323_7D_04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1065022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50329_05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3788423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4_0412_5D2_02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3442064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3_0323_7D_07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514486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3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9175"/>
          </a:xfrm>
          <a:prstGeom prst="rect">
            <a:avLst/>
          </a:prstGeom>
          <a:noFill/>
          <a:ln>
            <a:noFill/>
          </a:ln>
        </p:spPr>
      </p:pic>
    </p:spTree>
    <p:extLst>
      <p:ext uri="{BB962C8B-B14F-4D97-AF65-F5344CB8AC3E}">
        <p14:creationId xmlns:p14="http://schemas.microsoft.com/office/powerpoint/2010/main" val="2813193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3_0323_7D_07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4413" y="0"/>
            <a:ext cx="4573587" cy="6858000"/>
          </a:xfrm>
          <a:prstGeom prst="rect">
            <a:avLst/>
          </a:prstGeom>
          <a:noFill/>
          <a:ln>
            <a:noFill/>
          </a:ln>
        </p:spPr>
      </p:pic>
      <p:sp>
        <p:nvSpPr>
          <p:cNvPr id="3" name="円/楕円 2"/>
          <p:cNvSpPr/>
          <p:nvPr/>
        </p:nvSpPr>
        <p:spPr>
          <a:xfrm>
            <a:off x="2471591" y="6340606"/>
            <a:ext cx="360040" cy="332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69076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おかめ桜</a:t>
            </a:r>
          </a:p>
        </p:txBody>
      </p:sp>
      <p:sp>
        <p:nvSpPr>
          <p:cNvPr id="3" name="サブタイトル 2"/>
          <p:cNvSpPr>
            <a:spLocks noGrp="1"/>
          </p:cNvSpPr>
          <p:nvPr>
            <p:ph type="subTitle" idx="1"/>
          </p:nvPr>
        </p:nvSpPr>
        <p:spPr/>
        <p:txBody>
          <a:bodyPr/>
          <a:lstStyle/>
          <a:p>
            <a:r>
              <a:rPr lang="ja-JP" altLang="en-US" dirty="0"/>
              <a:t>撮影者 </a:t>
            </a:r>
            <a:r>
              <a:rPr lang="en-US" altLang="ja-JP" dirty="0"/>
              <a:t>: </a:t>
            </a:r>
            <a:r>
              <a:rPr lang="ja-JP" altLang="en-US" dirty="0"/>
              <a:t>満井勉</a:t>
            </a:r>
          </a:p>
        </p:txBody>
      </p:sp>
    </p:spTree>
    <p:extLst>
      <p:ext uri="{BB962C8B-B14F-4D97-AF65-F5344CB8AC3E}">
        <p14:creationId xmlns:p14="http://schemas.microsoft.com/office/powerpoint/2010/main" val="201995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染井吉野</a:t>
            </a:r>
            <a:br>
              <a:rPr lang="en-US" altLang="ja-JP" dirty="0"/>
            </a:br>
            <a:r>
              <a:rPr lang="ja-JP" altLang="en-US" dirty="0"/>
              <a:t>ソメイヨシノ</a:t>
            </a:r>
          </a:p>
        </p:txBody>
      </p:sp>
      <p:sp>
        <p:nvSpPr>
          <p:cNvPr id="3" name="サブタイトル 2"/>
          <p:cNvSpPr>
            <a:spLocks noGrp="1"/>
          </p:cNvSpPr>
          <p:nvPr>
            <p:ph type="subTitle" idx="1"/>
          </p:nvPr>
        </p:nvSpPr>
        <p:spPr/>
        <p:txBody>
          <a:bodyPr/>
          <a:lstStyle/>
          <a:p>
            <a:r>
              <a:rPr lang="ja-JP" altLang="en-US" dirty="0"/>
              <a:t>撮影者 </a:t>
            </a:r>
            <a:r>
              <a:rPr lang="en-US" altLang="ja-JP" dirty="0"/>
              <a:t>: </a:t>
            </a:r>
            <a:r>
              <a:rPr lang="ja-JP" altLang="en-US" dirty="0"/>
              <a:t>満井勉</a:t>
            </a:r>
          </a:p>
        </p:txBody>
      </p:sp>
    </p:spTree>
    <p:extLst>
      <p:ext uri="{BB962C8B-B14F-4D97-AF65-F5344CB8AC3E}">
        <p14:creationId xmlns:p14="http://schemas.microsoft.com/office/powerpoint/2010/main" val="3260322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okame\IMG_0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963488"/>
            <a:ext cx="4724400" cy="7620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hlinkClick r:id="rId3" action="ppaction://hlinkpres?slideindex=1&amp;slidetitle="/>
              </a:rPr>
              <a:t>おかめ桜</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ＡエリアＣエリアに植樹されています。</a:t>
            </a:r>
            <a:endParaRPr kumimoji="1" lang="en-US" altLang="ja-JP" dirty="0"/>
          </a:p>
          <a:p>
            <a:r>
              <a:rPr lang="ja-JP" altLang="en-US" dirty="0"/>
              <a:t>染井吉野より</a:t>
            </a:r>
            <a:r>
              <a:rPr lang="en-US" altLang="ja-JP" dirty="0"/>
              <a:t>2</a:t>
            </a:r>
            <a:r>
              <a:rPr lang="ja-JP" altLang="en-US" dirty="0"/>
              <a:t>週間ほど早く咲きます。</a:t>
            </a:r>
            <a:endParaRPr kumimoji="1" lang="ja-JP" altLang="en-US" dirty="0"/>
          </a:p>
        </p:txBody>
      </p:sp>
    </p:spTree>
    <p:extLst>
      <p:ext uri="{BB962C8B-B14F-4D97-AF65-F5344CB8AC3E}">
        <p14:creationId xmlns:p14="http://schemas.microsoft.com/office/powerpoint/2010/main" val="2613029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548680"/>
            <a:ext cx="7704856" cy="6186309"/>
          </a:xfrm>
          <a:prstGeom prst="rect">
            <a:avLst/>
          </a:prstGeom>
        </p:spPr>
        <p:txBody>
          <a:bodyPr wrap="square">
            <a:spAutoFit/>
          </a:bodyPr>
          <a:lstStyle/>
          <a:p>
            <a:r>
              <a:rPr lang="ja-JP" altLang="en-US" sz="4400" dirty="0"/>
              <a:t>落葉小低木でサクラの</a:t>
            </a:r>
            <a:r>
              <a:rPr lang="ja-JP" altLang="en-US" sz="4400" dirty="0">
                <a:solidFill>
                  <a:srgbClr val="FF0000"/>
                </a:solidFill>
              </a:rPr>
              <a:t>園芸品種</a:t>
            </a:r>
            <a:r>
              <a:rPr lang="ja-JP" altLang="en-US" sz="4400" dirty="0"/>
              <a:t>。</a:t>
            </a:r>
            <a:r>
              <a:rPr lang="ja-JP" altLang="en-US" sz="4400" dirty="0">
                <a:solidFill>
                  <a:srgbClr val="FF0000"/>
                </a:solidFill>
              </a:rPr>
              <a:t>イギリス</a:t>
            </a:r>
            <a:r>
              <a:rPr lang="ja-JP" altLang="en-US" sz="4400" dirty="0"/>
              <a:t>の桜研究家イングラム</a:t>
            </a:r>
            <a:r>
              <a:rPr lang="en-US" altLang="ja-JP" sz="4400" dirty="0"/>
              <a:t>(Ingram)</a:t>
            </a:r>
            <a:r>
              <a:rPr lang="ja-JP" altLang="en-US" sz="4400" dirty="0"/>
              <a:t>が</a:t>
            </a:r>
            <a:r>
              <a:rPr lang="ja-JP" altLang="en-US" sz="4400" dirty="0">
                <a:solidFill>
                  <a:srgbClr val="FF0000"/>
                </a:solidFill>
              </a:rPr>
              <a:t>カンヒザクラ</a:t>
            </a:r>
            <a:r>
              <a:rPr lang="ja-JP" altLang="en-US" sz="4400" dirty="0"/>
              <a:t>と</a:t>
            </a:r>
            <a:r>
              <a:rPr lang="ja-JP" altLang="en-US" sz="4400" dirty="0">
                <a:solidFill>
                  <a:srgbClr val="FF0000"/>
                </a:solidFill>
              </a:rPr>
              <a:t>マメザクラ</a:t>
            </a:r>
            <a:r>
              <a:rPr lang="ja-JP" altLang="en-US" sz="4400" dirty="0"/>
              <a:t>を交配して作出。名前は</a:t>
            </a:r>
            <a:r>
              <a:rPr lang="ja-JP" altLang="en-US" sz="4400" dirty="0">
                <a:solidFill>
                  <a:srgbClr val="FF0000"/>
                </a:solidFill>
              </a:rPr>
              <a:t>おかめ</a:t>
            </a:r>
            <a:r>
              <a:rPr lang="ja-JP" altLang="en-US" sz="4400" dirty="0"/>
              <a:t>に由来する。</a:t>
            </a:r>
          </a:p>
          <a:p>
            <a:r>
              <a:rPr lang="ja-JP" altLang="en-US" sz="4400" dirty="0"/>
              <a:t>淡い紅色の</a:t>
            </a:r>
            <a:r>
              <a:rPr lang="ja-JP" altLang="en-US" sz="4400" dirty="0">
                <a:solidFill>
                  <a:srgbClr val="FF0000"/>
                </a:solidFill>
              </a:rPr>
              <a:t>一重咲き</a:t>
            </a:r>
            <a:r>
              <a:rPr lang="ja-JP" altLang="en-US" sz="4400" dirty="0"/>
              <a:t>。花が下を向いているのが特徴。</a:t>
            </a:r>
            <a:r>
              <a:rPr lang="ja-JP" altLang="en-US" sz="4400" dirty="0">
                <a:solidFill>
                  <a:srgbClr val="FF0000"/>
                </a:solidFill>
              </a:rPr>
              <a:t>早咲き</a:t>
            </a:r>
            <a:r>
              <a:rPr lang="ja-JP" altLang="en-US" sz="4400" dirty="0"/>
              <a:t>で花期は</a:t>
            </a:r>
            <a:r>
              <a:rPr lang="en-US" altLang="ja-JP" sz="4400" dirty="0">
                <a:solidFill>
                  <a:srgbClr val="FF0000"/>
                </a:solidFill>
              </a:rPr>
              <a:t>2</a:t>
            </a:r>
            <a:r>
              <a:rPr lang="ja-JP" altLang="en-US" sz="4400" dirty="0">
                <a:solidFill>
                  <a:srgbClr val="FF0000"/>
                </a:solidFill>
              </a:rPr>
              <a:t>月下旬から</a:t>
            </a:r>
            <a:r>
              <a:rPr lang="en-US" altLang="ja-JP" sz="4400" dirty="0">
                <a:solidFill>
                  <a:srgbClr val="FF0000"/>
                </a:solidFill>
              </a:rPr>
              <a:t>3</a:t>
            </a:r>
            <a:r>
              <a:rPr lang="ja-JP" altLang="en-US" sz="4400" dirty="0">
                <a:solidFill>
                  <a:srgbClr val="FF0000"/>
                </a:solidFill>
              </a:rPr>
              <a:t>月上旬</a:t>
            </a:r>
            <a:r>
              <a:rPr lang="ja-JP" altLang="en-US" sz="4400" dirty="0"/>
              <a:t>ごろ。</a:t>
            </a:r>
          </a:p>
        </p:txBody>
      </p:sp>
    </p:spTree>
    <p:extLst>
      <p:ext uri="{BB962C8B-B14F-4D97-AF65-F5344CB8AC3E}">
        <p14:creationId xmlns:p14="http://schemas.microsoft.com/office/powerpoint/2010/main" val="2279272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50315_0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4413" y="0"/>
            <a:ext cx="4573587" cy="6858000"/>
          </a:xfrm>
          <a:prstGeom prst="rect">
            <a:avLst/>
          </a:prstGeom>
          <a:noFill/>
          <a:ln>
            <a:noFill/>
          </a:ln>
        </p:spPr>
      </p:pic>
    </p:spTree>
    <p:extLst>
      <p:ext uri="{BB962C8B-B14F-4D97-AF65-F5344CB8AC3E}">
        <p14:creationId xmlns:p14="http://schemas.microsoft.com/office/powerpoint/2010/main" val="3243069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40318_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1386956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50315_0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9175"/>
          </a:xfrm>
          <a:prstGeom prst="rect">
            <a:avLst/>
          </a:prstGeom>
          <a:noFill/>
          <a:ln>
            <a:noFill/>
          </a:ln>
        </p:spPr>
      </p:pic>
    </p:spTree>
    <p:extLst>
      <p:ext uri="{BB962C8B-B14F-4D97-AF65-F5344CB8AC3E}">
        <p14:creationId xmlns:p14="http://schemas.microsoft.com/office/powerpoint/2010/main" val="1810030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50315_0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7825"/>
            <a:ext cx="9144000" cy="6100763"/>
          </a:xfrm>
          <a:prstGeom prst="rect">
            <a:avLst/>
          </a:prstGeom>
          <a:noFill/>
          <a:ln>
            <a:noFill/>
          </a:ln>
        </p:spPr>
      </p:pic>
    </p:spTree>
    <p:extLst>
      <p:ext uri="{BB962C8B-B14F-4D97-AF65-F5344CB8AC3E}">
        <p14:creationId xmlns:p14="http://schemas.microsoft.com/office/powerpoint/2010/main" val="1064206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01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4413" y="0"/>
            <a:ext cx="4573587" cy="6858000"/>
          </a:xfrm>
          <a:prstGeom prst="rect">
            <a:avLst/>
          </a:prstGeom>
          <a:noFill/>
          <a:ln>
            <a:noFill/>
          </a:ln>
        </p:spPr>
      </p:pic>
      <p:sp>
        <p:nvSpPr>
          <p:cNvPr id="3" name="円/楕円 2"/>
          <p:cNvSpPr/>
          <p:nvPr/>
        </p:nvSpPr>
        <p:spPr>
          <a:xfrm>
            <a:off x="2555776" y="6309320"/>
            <a:ext cx="432048"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6493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関山</a:t>
            </a:r>
            <a:br>
              <a:rPr lang="en-US" altLang="ja-JP" dirty="0"/>
            </a:br>
            <a:r>
              <a:rPr lang="ja-JP" altLang="en-US" dirty="0"/>
              <a:t>八重桜</a:t>
            </a:r>
          </a:p>
        </p:txBody>
      </p:sp>
      <p:sp>
        <p:nvSpPr>
          <p:cNvPr id="3" name="サブタイトル 2"/>
          <p:cNvSpPr>
            <a:spLocks noGrp="1"/>
          </p:cNvSpPr>
          <p:nvPr>
            <p:ph type="subTitle" idx="1"/>
          </p:nvPr>
        </p:nvSpPr>
        <p:spPr/>
        <p:txBody>
          <a:bodyPr/>
          <a:lstStyle/>
          <a:p>
            <a:r>
              <a:rPr lang="ja-JP" altLang="en-US" dirty="0"/>
              <a:t>撮影者 </a:t>
            </a:r>
            <a:r>
              <a:rPr lang="en-US" altLang="ja-JP" dirty="0"/>
              <a:t>: </a:t>
            </a:r>
            <a:r>
              <a:rPr lang="ja-JP" altLang="en-US" dirty="0"/>
              <a:t>満井勉</a:t>
            </a:r>
          </a:p>
        </p:txBody>
      </p:sp>
    </p:spTree>
    <p:extLst>
      <p:ext uri="{BB962C8B-B14F-4D97-AF65-F5344CB8AC3E}">
        <p14:creationId xmlns:p14="http://schemas.microsoft.com/office/powerpoint/2010/main" val="2435415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kanzan\2013_0414_7D_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592" y="1268760"/>
            <a:ext cx="9518352" cy="6347552"/>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hlinkClick r:id="rId3" action="ppaction://hlinkpres?slideindex=1&amp;slidetitle="/>
              </a:rPr>
              <a:t>関山</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八重咲き桜で、</a:t>
            </a:r>
            <a:r>
              <a:rPr kumimoji="1" lang="en-US" altLang="ja-JP" dirty="0"/>
              <a:t>4</a:t>
            </a:r>
            <a:r>
              <a:rPr lang="ja-JP" altLang="en-US" dirty="0"/>
              <a:t>月</a:t>
            </a:r>
            <a:r>
              <a:rPr kumimoji="1" lang="ja-JP" altLang="en-US" dirty="0"/>
              <a:t>中旬頃まで見ることができます。</a:t>
            </a:r>
            <a:endParaRPr kumimoji="1" lang="en-US" altLang="ja-JP" dirty="0"/>
          </a:p>
          <a:p>
            <a:r>
              <a:rPr lang="ja-JP" altLang="en-US" dirty="0"/>
              <a:t>濃いピンク色の桜です。</a:t>
            </a:r>
            <a:endParaRPr kumimoji="1" lang="ja-JP" altLang="en-US" dirty="0"/>
          </a:p>
        </p:txBody>
      </p:sp>
    </p:spTree>
    <p:extLst>
      <p:ext uri="{BB962C8B-B14F-4D97-AF65-F5344CB8AC3E}">
        <p14:creationId xmlns:p14="http://schemas.microsoft.com/office/powerpoint/2010/main" val="148918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11560" y="332656"/>
            <a:ext cx="7992888" cy="6555641"/>
          </a:xfrm>
          <a:prstGeom prst="rect">
            <a:avLst/>
          </a:prstGeom>
        </p:spPr>
        <p:txBody>
          <a:bodyPr wrap="square">
            <a:spAutoFit/>
          </a:bodyPr>
          <a:lstStyle/>
          <a:p>
            <a:r>
              <a:rPr lang="ja-JP" altLang="en-US" sz="2800" dirty="0"/>
              <a:t>サトザクラ群の</a:t>
            </a:r>
            <a:r>
              <a:rPr lang="ja-JP" altLang="en-US" sz="2800" dirty="0">
                <a:solidFill>
                  <a:srgbClr val="FF0000"/>
                </a:solidFill>
              </a:rPr>
              <a:t>桜の園芸品種</a:t>
            </a:r>
            <a:r>
              <a:rPr lang="ja-JP" altLang="en-US" sz="2800" dirty="0"/>
              <a:t>。学名にはセキヤマという名が登録されてる。</a:t>
            </a:r>
            <a:r>
              <a:rPr lang="ja-JP" altLang="en-US" sz="2800" dirty="0">
                <a:solidFill>
                  <a:srgbClr val="FF0000"/>
                </a:solidFill>
              </a:rPr>
              <a:t>４月中旬から５月上旬</a:t>
            </a:r>
            <a:r>
              <a:rPr lang="ja-JP" altLang="en-US" sz="2800" dirty="0"/>
              <a:t>にかけて花期を迎える。花や蕾の色は</a:t>
            </a:r>
            <a:r>
              <a:rPr lang="ja-JP" altLang="en-US" sz="2800" dirty="0">
                <a:solidFill>
                  <a:srgbClr val="FF0000"/>
                </a:solidFill>
              </a:rPr>
              <a:t>濃い桜色</a:t>
            </a:r>
            <a:r>
              <a:rPr lang="ja-JP" altLang="en-US" sz="2800" dirty="0"/>
              <a:t>であり、</a:t>
            </a:r>
            <a:r>
              <a:rPr lang="ja-JP" altLang="en-US" sz="2800" dirty="0">
                <a:solidFill>
                  <a:srgbClr val="FF0000"/>
                </a:solidFill>
              </a:rPr>
              <a:t>八重咲き</a:t>
            </a:r>
            <a:r>
              <a:rPr lang="ja-JP" altLang="en-US" sz="2800" dirty="0"/>
              <a:t>である。花弁は多い場合は</a:t>
            </a:r>
            <a:r>
              <a:rPr lang="en-US" altLang="ja-JP" sz="2800" dirty="0"/>
              <a:t>50</a:t>
            </a:r>
            <a:r>
              <a:rPr lang="ja-JP" altLang="en-US" sz="2800" dirty="0"/>
              <a:t>枚を超える。花は大輪であり生育条件が整えば</a:t>
            </a:r>
            <a:r>
              <a:rPr lang="en-US" altLang="ja-JP" sz="2800" dirty="0"/>
              <a:t>5cm</a:t>
            </a:r>
            <a:r>
              <a:rPr lang="ja-JP" altLang="en-US" sz="2800" dirty="0"/>
              <a:t>を越えることもある。</a:t>
            </a:r>
            <a:r>
              <a:rPr lang="ja-JP" altLang="en-US" sz="2800" dirty="0">
                <a:solidFill>
                  <a:srgbClr val="FF0000"/>
                </a:solidFill>
              </a:rPr>
              <a:t>雌</a:t>
            </a:r>
            <a:r>
              <a:rPr lang="ja-JP" altLang="en-US" sz="2800" dirty="0" err="1">
                <a:solidFill>
                  <a:srgbClr val="FF0000"/>
                </a:solidFill>
              </a:rPr>
              <a:t>しべは</a:t>
            </a:r>
            <a:r>
              <a:rPr lang="en-US" altLang="ja-JP" sz="2800" dirty="0">
                <a:solidFill>
                  <a:srgbClr val="FF0000"/>
                </a:solidFill>
              </a:rPr>
              <a:t>2</a:t>
            </a:r>
            <a:r>
              <a:rPr lang="ja-JP" altLang="en-US" sz="2800" dirty="0">
                <a:solidFill>
                  <a:srgbClr val="FF0000"/>
                </a:solidFill>
              </a:rPr>
              <a:t>本葉化</a:t>
            </a:r>
            <a:r>
              <a:rPr lang="ja-JP" altLang="en-US" sz="2800" dirty="0"/>
              <a:t>しており、花の中心から突き出ている。花の時期には葉が生えている場合が多い。また、花が長い期間持つことも特徴であり、長い期間楽しむことができる。</a:t>
            </a:r>
          </a:p>
          <a:p>
            <a:r>
              <a:rPr lang="ja-JP" altLang="en-US" sz="2800" dirty="0"/>
              <a:t>樹高は小高木程度であり、大きくとも</a:t>
            </a:r>
            <a:r>
              <a:rPr lang="en-US" altLang="ja-JP" sz="2800" dirty="0"/>
              <a:t>10</a:t>
            </a:r>
            <a:r>
              <a:rPr lang="ja-JP" altLang="en-US" sz="2800" dirty="0"/>
              <a:t>数メートル程度。枝は最初は真横に伸びていき、徐々に上の方向へ向かっていく。樹木として虫、病害、環境変化などに強い傾向がある。生え始めの葉は赤みを帯びている。</a:t>
            </a:r>
          </a:p>
          <a:p>
            <a:endParaRPr lang="en-US" altLang="ja-JP" sz="2800" dirty="0"/>
          </a:p>
        </p:txBody>
      </p:sp>
    </p:spTree>
    <p:extLst>
      <p:ext uri="{BB962C8B-B14F-4D97-AF65-F5344CB8AC3E}">
        <p14:creationId xmlns:p14="http://schemas.microsoft.com/office/powerpoint/2010/main" val="376952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エプソン父\デスクトップ\案件\桜セーバー\１０周年記念誌\someiyoshino\20120408_桜_7D_0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8" y="260648"/>
            <a:ext cx="9394108" cy="6264696"/>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hlinkClick r:id="rId3" action="ppaction://hlinkpres?slideindex=1&amp;slidetitle="/>
              </a:rPr>
              <a:t>染井吉野</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latin typeface="AR丸ゴシック体E" panose="020F0909000000000000" pitchFamily="49" charset="-128"/>
                <a:ea typeface="AR丸ゴシック体E" panose="020F0909000000000000" pitchFamily="49" charset="-128"/>
              </a:rPr>
              <a:t>柏尾川の</a:t>
            </a:r>
            <a:r>
              <a:rPr lang="ja-JP" altLang="en-US" dirty="0">
                <a:latin typeface="AR丸ゴシック体E" panose="020F0909000000000000" pitchFamily="49" charset="-128"/>
                <a:ea typeface="AR丸ゴシック体E" panose="020F0909000000000000" pitchFamily="49" charset="-128"/>
              </a:rPr>
              <a:t>桜の多くは染井吉野です。</a:t>
            </a:r>
            <a:endParaRPr lang="en-US" altLang="ja-JP" dirty="0">
              <a:latin typeface="AR丸ゴシック体E" panose="020F0909000000000000" pitchFamily="49" charset="-128"/>
              <a:ea typeface="AR丸ゴシック体E" panose="020F0909000000000000" pitchFamily="49" charset="-128"/>
            </a:endParaRPr>
          </a:p>
          <a:p>
            <a:r>
              <a:rPr kumimoji="1" lang="ja-JP" altLang="en-US" dirty="0">
                <a:latin typeface="AR丸ゴシック体E" panose="020F0909000000000000" pitchFamily="49" charset="-128"/>
                <a:ea typeface="AR丸ゴシック体E" panose="020F0909000000000000" pitchFamily="49" charset="-128"/>
                <a:hlinkClick r:id="rId4"/>
              </a:rPr>
              <a:t>管理区域のご紹介</a:t>
            </a:r>
            <a:r>
              <a:rPr kumimoji="1" lang="ja-JP" altLang="en-US" dirty="0">
                <a:latin typeface="AR丸ゴシック体E" panose="020F0909000000000000" pitchFamily="49" charset="-128"/>
                <a:ea typeface="AR丸ゴシック体E" panose="020F0909000000000000" pitchFamily="49" charset="-128"/>
              </a:rPr>
              <a:t>　ＡエリアからＤエリア</a:t>
            </a:r>
            <a:endParaRPr kumimoji="1" lang="en-US" altLang="ja-JP" dirty="0">
              <a:latin typeface="AR丸ゴシック体E" panose="020F0909000000000000" pitchFamily="49" charset="-128"/>
              <a:ea typeface="AR丸ゴシック体E" panose="020F0909000000000000" pitchFamily="49" charset="-128"/>
            </a:endParaRPr>
          </a:p>
          <a:p>
            <a:r>
              <a:rPr kumimoji="1" lang="ja-JP" altLang="en-US" dirty="0">
                <a:latin typeface="AR丸ゴシック体E" panose="020F0909000000000000" pitchFamily="49" charset="-128"/>
                <a:ea typeface="AR丸ゴシック体E" panose="020F0909000000000000" pitchFamily="49" charset="-128"/>
              </a:rPr>
              <a:t>Ａエリアなら夜桜も楽しめます。</a:t>
            </a:r>
            <a:endParaRPr kumimoji="1" lang="en-US" altLang="ja-JP" dirty="0">
              <a:latin typeface="AR丸ゴシック体E" panose="020F0909000000000000" pitchFamily="49" charset="-128"/>
              <a:ea typeface="AR丸ゴシック体E" panose="020F0909000000000000" pitchFamily="49" charset="-128"/>
            </a:endParaRPr>
          </a:p>
          <a:p>
            <a:r>
              <a:rPr lang="ja-JP" altLang="en-US" dirty="0">
                <a:latin typeface="AR丸ゴシック体E" panose="020F0909000000000000" pitchFamily="49" charset="-128"/>
                <a:ea typeface="AR丸ゴシック体E" panose="020F0909000000000000" pitchFamily="49" charset="-128"/>
              </a:rPr>
              <a:t>ＢエリアＤエリアは若い染井吉野も多いです。</a:t>
            </a:r>
            <a:endParaRPr kumimoji="1" lang="ja-JP" altLang="en-US"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3085708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20425_桜_X3_0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2804150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4_0412_5D2_0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395363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59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4392546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4_0419_5D2_0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4413" y="0"/>
            <a:ext cx="4573587" cy="6858000"/>
          </a:xfrm>
          <a:prstGeom prst="rect">
            <a:avLst/>
          </a:prstGeom>
          <a:noFill/>
          <a:ln>
            <a:noFill/>
          </a:ln>
        </p:spPr>
      </p:pic>
    </p:spTree>
    <p:extLst>
      <p:ext uri="{BB962C8B-B14F-4D97-AF65-F5344CB8AC3E}">
        <p14:creationId xmlns:p14="http://schemas.microsoft.com/office/powerpoint/2010/main" val="3821684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ichiyo\20150419_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270000"/>
            <a:ext cx="7620000" cy="508158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hlinkClick r:id="rId3" action="ppaction://hlinkpres?slideindex=1&amp;slidetitle="/>
              </a:rPr>
              <a:t>一葉</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関山と同じく八重咲きで、白い花で関山と同時期に咲きます。</a:t>
            </a:r>
          </a:p>
        </p:txBody>
      </p:sp>
    </p:spTree>
    <p:extLst>
      <p:ext uri="{BB962C8B-B14F-4D97-AF65-F5344CB8AC3E}">
        <p14:creationId xmlns:p14="http://schemas.microsoft.com/office/powerpoint/2010/main" val="3967070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11560" y="-79653"/>
            <a:ext cx="7992888" cy="6986528"/>
          </a:xfrm>
          <a:prstGeom prst="rect">
            <a:avLst/>
          </a:prstGeom>
        </p:spPr>
        <p:txBody>
          <a:bodyPr wrap="square">
            <a:spAutoFit/>
          </a:bodyPr>
          <a:lstStyle/>
          <a:p>
            <a:r>
              <a:rPr lang="ja-JP" altLang="en-US" sz="2800" dirty="0">
                <a:solidFill>
                  <a:srgbClr val="FF0000"/>
                </a:solidFill>
              </a:rPr>
              <a:t>八重咲き</a:t>
            </a:r>
            <a:r>
              <a:rPr lang="ja-JP" altLang="en-US" sz="2800" dirty="0"/>
              <a:t>のヤエザクラで</a:t>
            </a:r>
            <a:r>
              <a:rPr lang="ja-JP" altLang="en-US" sz="2800" dirty="0">
                <a:solidFill>
                  <a:srgbClr val="FF0000"/>
                </a:solidFill>
              </a:rPr>
              <a:t>４月中旬</a:t>
            </a:r>
            <a:r>
              <a:rPr lang="ja-JP" altLang="en-US" sz="2800" dirty="0"/>
              <a:t>に花を咲かせる。大きいものでは直径</a:t>
            </a:r>
            <a:r>
              <a:rPr lang="en-US" altLang="ja-JP" sz="2800" dirty="0"/>
              <a:t>5cm</a:t>
            </a:r>
            <a:r>
              <a:rPr lang="ja-JP" altLang="en-US" sz="2800" dirty="0"/>
              <a:t>以上の大輪になる。淡紅色であり、花弁の内側が白い。このため花が開いてくると白っぽい色に見えるようになり、満開期には白い花に見える。</a:t>
            </a:r>
          </a:p>
          <a:p>
            <a:r>
              <a:rPr lang="ja-JP" altLang="en-US" sz="2800" dirty="0"/>
              <a:t>花の中心部から</a:t>
            </a:r>
            <a:r>
              <a:rPr lang="ja-JP" altLang="en-US" sz="2800" dirty="0">
                <a:solidFill>
                  <a:srgbClr val="FF0000"/>
                </a:solidFill>
              </a:rPr>
              <a:t>葉の形</a:t>
            </a:r>
            <a:r>
              <a:rPr lang="ja-JP" altLang="en-US" sz="2800" dirty="0"/>
              <a:t>に変化した</a:t>
            </a:r>
            <a:r>
              <a:rPr lang="ja-JP" altLang="en-US" sz="2800" dirty="0">
                <a:solidFill>
                  <a:srgbClr val="FF0000"/>
                </a:solidFill>
              </a:rPr>
              <a:t>雌</a:t>
            </a:r>
            <a:r>
              <a:rPr lang="ja-JP" altLang="en-US" sz="2800" dirty="0" err="1">
                <a:solidFill>
                  <a:srgbClr val="FF0000"/>
                </a:solidFill>
              </a:rPr>
              <a:t>しべ</a:t>
            </a:r>
            <a:r>
              <a:rPr lang="ja-JP" altLang="en-US" sz="2800" dirty="0">
                <a:solidFill>
                  <a:srgbClr val="FF0000"/>
                </a:solidFill>
              </a:rPr>
              <a:t>が</a:t>
            </a:r>
            <a:r>
              <a:rPr lang="en-US" altLang="ja-JP" sz="2800" dirty="0">
                <a:solidFill>
                  <a:srgbClr val="FF0000"/>
                </a:solidFill>
              </a:rPr>
              <a:t>1-2</a:t>
            </a:r>
            <a:r>
              <a:rPr lang="ja-JP" altLang="en-US" sz="2800" dirty="0">
                <a:solidFill>
                  <a:srgbClr val="FF0000"/>
                </a:solidFill>
              </a:rPr>
              <a:t>本</a:t>
            </a:r>
            <a:r>
              <a:rPr lang="ja-JP" altLang="en-US" sz="2800" dirty="0"/>
              <a:t>突き出ており、この様子からイチヨウの名前がついたという。</a:t>
            </a:r>
          </a:p>
          <a:p>
            <a:r>
              <a:rPr lang="ja-JP" altLang="en-US" sz="2800" dirty="0"/>
              <a:t>なお、この他に葉化した雌</a:t>
            </a:r>
            <a:r>
              <a:rPr lang="ja-JP" altLang="en-US" sz="2800" dirty="0" err="1"/>
              <a:t>しべを</a:t>
            </a:r>
            <a:r>
              <a:rPr lang="ja-JP" altLang="en-US" sz="2800" dirty="0"/>
              <a:t>持つサクラに</a:t>
            </a:r>
            <a:r>
              <a:rPr lang="ja-JP" altLang="en-US" sz="2800" dirty="0">
                <a:solidFill>
                  <a:srgbClr val="FF0000"/>
                </a:solidFill>
              </a:rPr>
              <a:t>フゲンゾウ</a:t>
            </a:r>
            <a:r>
              <a:rPr lang="ja-JP" altLang="en-US" sz="2800" dirty="0"/>
              <a:t>と</a:t>
            </a:r>
            <a:r>
              <a:rPr lang="ja-JP" altLang="en-US" sz="2800" dirty="0">
                <a:solidFill>
                  <a:srgbClr val="FF0000"/>
                </a:solidFill>
              </a:rPr>
              <a:t>ショウゲツ</a:t>
            </a:r>
            <a:r>
              <a:rPr lang="ja-JP" altLang="en-US" sz="2800" dirty="0"/>
              <a:t>がある。これらの種との違いは萼の部分がぎざぎざした鋸刃状になっていないことである。落葉高木であり、樹形はあまり横に広がらず高く伸びる傾向がある。この特性から庭植えにも好まれる。また、樹皮が縦に裂ける特徴がある。</a:t>
            </a:r>
          </a:p>
          <a:p>
            <a:r>
              <a:rPr lang="ja-JP" altLang="en-US" sz="2800" dirty="0">
                <a:solidFill>
                  <a:srgbClr val="FF0000"/>
                </a:solidFill>
              </a:rPr>
              <a:t>新宿御苑がイチヨウの名所</a:t>
            </a:r>
            <a:r>
              <a:rPr lang="ja-JP" altLang="en-US" sz="2800" dirty="0"/>
              <a:t>として有名であり、同苑では桜の代表品種として位置付けている。</a:t>
            </a:r>
          </a:p>
        </p:txBody>
      </p:sp>
    </p:spTree>
    <p:extLst>
      <p:ext uri="{BB962C8B-B14F-4D97-AF65-F5344CB8AC3E}">
        <p14:creationId xmlns:p14="http://schemas.microsoft.com/office/powerpoint/2010/main" val="989872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83568" y="548680"/>
            <a:ext cx="7992888" cy="6247864"/>
          </a:xfrm>
          <a:prstGeom prst="rect">
            <a:avLst/>
          </a:prstGeom>
        </p:spPr>
        <p:txBody>
          <a:bodyPr wrap="square">
            <a:spAutoFit/>
          </a:bodyPr>
          <a:lstStyle/>
          <a:p>
            <a:r>
              <a:rPr lang="ja-JP" altLang="en-US" sz="4000" dirty="0"/>
              <a:t>八重咲き</a:t>
            </a:r>
            <a:r>
              <a:rPr lang="ja-JP" altLang="en-US" sz="2000" dirty="0"/>
              <a:t>（やえざき、</a:t>
            </a:r>
            <a:r>
              <a:rPr lang="en-US" altLang="ja-JP" sz="2000" dirty="0"/>
              <a:t>Double-flowered</a:t>
            </a:r>
            <a:r>
              <a:rPr lang="ja-JP" altLang="en-US" sz="2000" dirty="0"/>
              <a:t>）</a:t>
            </a:r>
            <a:r>
              <a:rPr lang="ja-JP" altLang="en-US" sz="4000" dirty="0"/>
              <a:t>とは、</a:t>
            </a:r>
            <a:r>
              <a:rPr lang="ja-JP" altLang="en-US" sz="4000" dirty="0">
                <a:solidFill>
                  <a:srgbClr val="FF0000"/>
                </a:solidFill>
              </a:rPr>
              <a:t>花びらが重なって咲く花の咲き方</a:t>
            </a:r>
            <a:r>
              <a:rPr lang="ja-JP" altLang="en-US" sz="4000" dirty="0"/>
              <a:t>のことで、普通は変わりものとして出現する。花が</a:t>
            </a:r>
            <a:r>
              <a:rPr lang="ja-JP" altLang="en-US" sz="4000" dirty="0">
                <a:solidFill>
                  <a:srgbClr val="FF0000"/>
                </a:solidFill>
              </a:rPr>
              <a:t>派手</a:t>
            </a:r>
            <a:r>
              <a:rPr lang="ja-JP" altLang="en-US" sz="4000" dirty="0"/>
              <a:t>になるので</a:t>
            </a:r>
            <a:r>
              <a:rPr lang="ja-JP" altLang="en-US" sz="4000" dirty="0">
                <a:solidFill>
                  <a:srgbClr val="FF0000"/>
                </a:solidFill>
              </a:rPr>
              <a:t>園芸植物では喜ばれる</a:t>
            </a:r>
            <a:r>
              <a:rPr lang="ja-JP" altLang="en-US" sz="4000" dirty="0"/>
              <a:t>。八重咲きとは、通常の花において花びらの内側の雄蘂（ゆうずい）や雌蘂（しずい）が並んでいる場所に、さらに多くの花びらが並んで、</a:t>
            </a:r>
            <a:r>
              <a:rPr lang="ja-JP" altLang="en-US" sz="4000" dirty="0">
                <a:solidFill>
                  <a:srgbClr val="FF0000"/>
                </a:solidFill>
              </a:rPr>
              <a:t>花びらだけで花が構成されているように見える状態</a:t>
            </a:r>
            <a:r>
              <a:rPr lang="ja-JP" altLang="en-US" sz="4000" dirty="0"/>
              <a:t>を指す。</a:t>
            </a:r>
          </a:p>
        </p:txBody>
      </p:sp>
    </p:spTree>
    <p:extLst>
      <p:ext uri="{BB962C8B-B14F-4D97-AF65-F5344CB8AC3E}">
        <p14:creationId xmlns:p14="http://schemas.microsoft.com/office/powerpoint/2010/main" val="322837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55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
        <p:nvSpPr>
          <p:cNvPr id="3" name="円/楕円 2"/>
          <p:cNvSpPr/>
          <p:nvPr/>
        </p:nvSpPr>
        <p:spPr>
          <a:xfrm>
            <a:off x="323528" y="5733256"/>
            <a:ext cx="648072"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13802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山桜</a:t>
            </a:r>
          </a:p>
        </p:txBody>
      </p:sp>
      <p:sp>
        <p:nvSpPr>
          <p:cNvPr id="3" name="サブタイトル 2"/>
          <p:cNvSpPr>
            <a:spLocks noGrp="1"/>
          </p:cNvSpPr>
          <p:nvPr>
            <p:ph type="subTitle" idx="1"/>
          </p:nvPr>
        </p:nvSpPr>
        <p:spPr/>
        <p:txBody>
          <a:bodyPr/>
          <a:lstStyle/>
          <a:p>
            <a:r>
              <a:rPr lang="ja-JP" altLang="en-US" dirty="0"/>
              <a:t>撮影者 </a:t>
            </a:r>
            <a:r>
              <a:rPr lang="en-US" altLang="ja-JP" dirty="0"/>
              <a:t>: </a:t>
            </a:r>
            <a:r>
              <a:rPr lang="ja-JP" altLang="en-US" dirty="0"/>
              <a:t>満井勉</a:t>
            </a:r>
          </a:p>
        </p:txBody>
      </p:sp>
    </p:spTree>
    <p:extLst>
      <p:ext uri="{BB962C8B-B14F-4D97-AF65-F5344CB8AC3E}">
        <p14:creationId xmlns:p14="http://schemas.microsoft.com/office/powerpoint/2010/main" val="1265551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yamazakura\IMG_03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268760"/>
            <a:ext cx="7620000" cy="508158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hlinkClick r:id="rId3" action="ppaction://hlinkpres?slideindex=1&amp;slidetitle="/>
              </a:rPr>
              <a:t>山桜</a:t>
            </a:r>
            <a:endParaRPr kumimoji="1" lang="ja-JP" altLang="en-US" dirty="0"/>
          </a:p>
        </p:txBody>
      </p:sp>
      <p:sp>
        <p:nvSpPr>
          <p:cNvPr id="3" name="コンテンツ プレースホルダー 2"/>
          <p:cNvSpPr>
            <a:spLocks noGrp="1"/>
          </p:cNvSpPr>
          <p:nvPr>
            <p:ph idx="1"/>
          </p:nvPr>
        </p:nvSpPr>
        <p:spPr/>
        <p:txBody>
          <a:bodyPr/>
          <a:lstStyle/>
          <a:p>
            <a:r>
              <a:rPr lang="ja-JP" altLang="en-US" dirty="0"/>
              <a:t>小ぶりの白い花を咲かせます。</a:t>
            </a:r>
            <a:endParaRPr kumimoji="1" lang="ja-JP" altLang="en-US" dirty="0"/>
          </a:p>
        </p:txBody>
      </p:sp>
    </p:spTree>
    <p:extLst>
      <p:ext uri="{BB962C8B-B14F-4D97-AF65-F5344CB8AC3E}">
        <p14:creationId xmlns:p14="http://schemas.microsoft.com/office/powerpoint/2010/main" val="3985402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88641"/>
            <a:ext cx="7776864" cy="6001643"/>
          </a:xfrm>
          <a:prstGeom prst="rect">
            <a:avLst/>
          </a:prstGeom>
        </p:spPr>
        <p:txBody>
          <a:bodyPr wrap="square">
            <a:spAutoFit/>
          </a:bodyPr>
          <a:lstStyle/>
          <a:p>
            <a:r>
              <a:rPr lang="ja-JP" altLang="en-US" sz="3200" dirty="0"/>
              <a:t>ソメイヨシノ（染井吉野）とはエドヒガン系の桜と日本固有種のオオシマザクラの雑種の交配で生まれた日本産の園芸品種。遺伝子研究の結果、ソメイヨシノは</a:t>
            </a:r>
            <a:r>
              <a:rPr lang="ja-JP" altLang="en-US" sz="3200" dirty="0">
                <a:solidFill>
                  <a:srgbClr val="FF0000"/>
                </a:solidFill>
              </a:rPr>
              <a:t>エドヒガンとオオシマザクラの雑種</a:t>
            </a:r>
            <a:r>
              <a:rPr lang="ja-JP" altLang="en-US" sz="3200" dirty="0"/>
              <a:t>が交雑してできた</a:t>
            </a:r>
            <a:r>
              <a:rPr lang="ja-JP" altLang="en-US" sz="3200" dirty="0">
                <a:solidFill>
                  <a:srgbClr val="FF0000"/>
                </a:solidFill>
              </a:rPr>
              <a:t>単一の樹を始源とするクローン</a:t>
            </a:r>
            <a:r>
              <a:rPr lang="ja-JP" altLang="en-US" sz="3200" dirty="0"/>
              <a:t>であることが判明している。</a:t>
            </a:r>
          </a:p>
          <a:p>
            <a:r>
              <a:rPr lang="ja-JP" altLang="en-US" sz="3200" dirty="0"/>
              <a:t>日本では明治の中頃からサクラの中で圧倒的に多く植えられた品種であり、今日では、メディアなどで「桜が開花した」というときの「桜」はソメイヨシノを意味するなど、現代の観賞用のサクラの代表種である。</a:t>
            </a:r>
          </a:p>
        </p:txBody>
      </p:sp>
    </p:spTree>
    <p:extLst>
      <p:ext uri="{BB962C8B-B14F-4D97-AF65-F5344CB8AC3E}">
        <p14:creationId xmlns:p14="http://schemas.microsoft.com/office/powerpoint/2010/main" val="935739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9552" y="548680"/>
            <a:ext cx="7992888" cy="5632311"/>
          </a:xfrm>
          <a:prstGeom prst="rect">
            <a:avLst/>
          </a:prstGeom>
        </p:spPr>
        <p:txBody>
          <a:bodyPr wrap="square">
            <a:spAutoFit/>
          </a:bodyPr>
          <a:lstStyle/>
          <a:p>
            <a:r>
              <a:rPr lang="ja-JP" altLang="en-US" sz="3600" dirty="0"/>
              <a:t>日本の</a:t>
            </a:r>
            <a:r>
              <a:rPr lang="ja-JP" altLang="en-US" sz="3600" dirty="0">
                <a:solidFill>
                  <a:srgbClr val="FF0000"/>
                </a:solidFill>
              </a:rPr>
              <a:t>野生の桜の代表的な種</a:t>
            </a:r>
            <a:r>
              <a:rPr lang="ja-JP" altLang="en-US" sz="3600" dirty="0"/>
              <a:t>で、</a:t>
            </a:r>
            <a:r>
              <a:rPr lang="ja-JP" altLang="en-US" sz="3600" dirty="0">
                <a:solidFill>
                  <a:srgbClr val="FF0000"/>
                </a:solidFill>
              </a:rPr>
              <a:t>和歌</a:t>
            </a:r>
            <a:r>
              <a:rPr lang="ja-JP" altLang="en-US" sz="3600" dirty="0"/>
              <a:t>にも数多く詠まれている。サクラの仲間では</a:t>
            </a:r>
            <a:r>
              <a:rPr lang="ja-JP" altLang="en-US" sz="3600" dirty="0">
                <a:solidFill>
                  <a:srgbClr val="FF0000"/>
                </a:solidFill>
              </a:rPr>
              <a:t>寿命が長く</a:t>
            </a:r>
            <a:r>
              <a:rPr lang="ja-JP" altLang="en-US" sz="3600" dirty="0"/>
              <a:t>、ときに樹高</a:t>
            </a:r>
            <a:r>
              <a:rPr lang="en-US" altLang="ja-JP" sz="3600" dirty="0"/>
              <a:t>30m</a:t>
            </a:r>
            <a:r>
              <a:rPr lang="ja-JP" altLang="en-US" sz="3600" dirty="0"/>
              <a:t>を超える大木になる。樹形は箒形で、ケヤキに似る。</a:t>
            </a:r>
            <a:r>
              <a:rPr lang="ja-JP" altLang="en-US" sz="3600" dirty="0">
                <a:solidFill>
                  <a:srgbClr val="FF0000"/>
                </a:solidFill>
              </a:rPr>
              <a:t>ヤマザクラ</a:t>
            </a:r>
            <a:r>
              <a:rPr lang="ja-JP" altLang="en-US" sz="3600" dirty="0"/>
              <a:t>を原種として品種改良された種も多い。多くの場合</a:t>
            </a:r>
            <a:r>
              <a:rPr lang="ja-JP" altLang="en-US" sz="3600" dirty="0">
                <a:solidFill>
                  <a:srgbClr val="FF0000"/>
                </a:solidFill>
              </a:rPr>
              <a:t>葉芽と花が同時</a:t>
            </a:r>
            <a:r>
              <a:rPr lang="ja-JP" altLang="en-US" sz="3600" dirty="0"/>
              <a:t>に展開する（開く）ので、これがソメイヨシノと区別する大きな特徴となる。日本、台湾、韓国、北朝鮮に分布。開花時期は</a:t>
            </a:r>
            <a:r>
              <a:rPr lang="en-US" altLang="ja-JP" sz="3600" dirty="0">
                <a:solidFill>
                  <a:srgbClr val="FF0000"/>
                </a:solidFill>
              </a:rPr>
              <a:t>3-4</a:t>
            </a:r>
            <a:r>
              <a:rPr lang="ja-JP" altLang="en-US" sz="3600" dirty="0">
                <a:solidFill>
                  <a:srgbClr val="FF0000"/>
                </a:solidFill>
              </a:rPr>
              <a:t>月</a:t>
            </a:r>
            <a:r>
              <a:rPr lang="ja-JP" altLang="en-US" sz="3600" dirty="0"/>
              <a:t>頃。</a:t>
            </a:r>
          </a:p>
        </p:txBody>
      </p:sp>
    </p:spTree>
    <p:extLst>
      <p:ext uri="{BB962C8B-B14F-4D97-AF65-F5344CB8AC3E}">
        <p14:creationId xmlns:p14="http://schemas.microsoft.com/office/powerpoint/2010/main" val="2987658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32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3601792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3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49595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D011山桜２"/>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9175"/>
          </a:xfrm>
          <a:prstGeom prst="rect">
            <a:avLst/>
          </a:prstGeom>
          <a:noFill/>
          <a:ln>
            <a:noFill/>
          </a:ln>
        </p:spPr>
      </p:pic>
    </p:spTree>
    <p:extLst>
      <p:ext uri="{BB962C8B-B14F-4D97-AF65-F5344CB8AC3E}">
        <p14:creationId xmlns:p14="http://schemas.microsoft.com/office/powerpoint/2010/main" val="10425612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50329_04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36971517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34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4413"/>
          </a:xfrm>
          <a:prstGeom prst="rect">
            <a:avLst/>
          </a:prstGeom>
          <a:noFill/>
          <a:ln>
            <a:noFill/>
          </a:ln>
        </p:spPr>
      </p:pic>
    </p:spTree>
    <p:extLst>
      <p:ext uri="{BB962C8B-B14F-4D97-AF65-F5344CB8AC3E}">
        <p14:creationId xmlns:p14="http://schemas.microsoft.com/office/powerpoint/2010/main" val="21207987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5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2919196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32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
        <p:nvSpPr>
          <p:cNvPr id="3" name="円/楕円 2"/>
          <p:cNvSpPr/>
          <p:nvPr/>
        </p:nvSpPr>
        <p:spPr>
          <a:xfrm>
            <a:off x="539552" y="5589240"/>
            <a:ext cx="648072"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52588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yokohamahizakura\20150328_0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244600"/>
            <a:ext cx="7620000" cy="508158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hlinkClick r:id="rId3" action="ppaction://hlinkpres?slideindex=1&amp;slidetitle="/>
              </a:rPr>
              <a:t>横浜緋桜</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横浜発祥の桜で柏尾川には</a:t>
            </a:r>
            <a:r>
              <a:rPr kumimoji="1" lang="en-US" altLang="ja-JP" dirty="0"/>
              <a:t>2</a:t>
            </a:r>
            <a:r>
              <a:rPr kumimoji="1" lang="ja-JP" altLang="en-US" dirty="0"/>
              <a:t>本植樹されています。</a:t>
            </a:r>
          </a:p>
        </p:txBody>
      </p:sp>
    </p:spTree>
    <p:extLst>
      <p:ext uri="{BB962C8B-B14F-4D97-AF65-F5344CB8AC3E}">
        <p14:creationId xmlns:p14="http://schemas.microsoft.com/office/powerpoint/2010/main" val="991639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9552" y="476672"/>
            <a:ext cx="8136904" cy="5509200"/>
          </a:xfrm>
          <a:prstGeom prst="rect">
            <a:avLst/>
          </a:prstGeom>
        </p:spPr>
        <p:txBody>
          <a:bodyPr wrap="square">
            <a:spAutoFit/>
          </a:bodyPr>
          <a:lstStyle/>
          <a:p>
            <a:r>
              <a:rPr lang="en-US" altLang="ja-JP" sz="3200" dirty="0"/>
              <a:t>【</a:t>
            </a:r>
            <a:r>
              <a:rPr lang="ja-JP" altLang="en-US" sz="3200" dirty="0"/>
              <a:t>生みの親</a:t>
            </a:r>
            <a:r>
              <a:rPr lang="en-US" altLang="ja-JP" sz="3200" dirty="0"/>
              <a:t>】</a:t>
            </a:r>
          </a:p>
          <a:p>
            <a:r>
              <a:rPr lang="ja-JP" altLang="en-US" sz="3200" dirty="0"/>
              <a:t>　桜の新品種作りに取り組んでいる</a:t>
            </a:r>
            <a:r>
              <a:rPr lang="ja-JP" altLang="en-US" sz="3200" dirty="0">
                <a:solidFill>
                  <a:srgbClr val="FF0000"/>
                </a:solidFill>
              </a:rPr>
              <a:t>白井勲</a:t>
            </a:r>
            <a:r>
              <a:rPr lang="ja-JP" altLang="en-US" sz="3200" dirty="0"/>
              <a:t>氏（港北区高田町）です。</a:t>
            </a:r>
            <a:endParaRPr lang="en-US" altLang="ja-JP" sz="3200" dirty="0"/>
          </a:p>
          <a:p>
            <a:r>
              <a:rPr lang="en-US" altLang="ja-JP" sz="3200" dirty="0"/>
              <a:t>【</a:t>
            </a:r>
            <a:r>
              <a:rPr lang="ja-JP" altLang="en-US" sz="3200" dirty="0"/>
              <a:t>特徴</a:t>
            </a:r>
            <a:r>
              <a:rPr lang="en-US" altLang="ja-JP" sz="3200" dirty="0"/>
              <a:t>】</a:t>
            </a:r>
          </a:p>
          <a:p>
            <a:r>
              <a:rPr lang="ja-JP" altLang="en-US" sz="3200" dirty="0"/>
              <a:t>・花は</a:t>
            </a:r>
            <a:r>
              <a:rPr lang="ja-JP" altLang="en-US" sz="3200" dirty="0">
                <a:solidFill>
                  <a:srgbClr val="FF0000"/>
                </a:solidFill>
              </a:rPr>
              <a:t>赤みが強く</a:t>
            </a:r>
            <a:r>
              <a:rPr lang="ja-JP" altLang="en-US" sz="3200" dirty="0"/>
              <a:t>大輪、下向きに咲きます。</a:t>
            </a:r>
          </a:p>
          <a:p>
            <a:r>
              <a:rPr lang="ja-JP" altLang="en-US" sz="3200" dirty="0"/>
              <a:t>・染井吉野と同じように、</a:t>
            </a:r>
            <a:r>
              <a:rPr lang="ja-JP" altLang="en-US" sz="3200" dirty="0">
                <a:solidFill>
                  <a:srgbClr val="FF0000"/>
                </a:solidFill>
              </a:rPr>
              <a:t>葉の出る前に花が咲き</a:t>
            </a:r>
            <a:r>
              <a:rPr lang="ja-JP" altLang="en-US" sz="3200" dirty="0"/>
              <a:t>ます。</a:t>
            </a:r>
          </a:p>
          <a:p>
            <a:r>
              <a:rPr lang="ja-JP" altLang="en-US" sz="3200" dirty="0"/>
              <a:t>・開花期が早咲き・中間咲き・遅咲きの３タイプがあります。（花の形態は同じ）</a:t>
            </a:r>
          </a:p>
          <a:p>
            <a:r>
              <a:rPr lang="ja-JP" altLang="en-US" sz="3200" dirty="0"/>
              <a:t>・早咲きは</a:t>
            </a:r>
            <a:r>
              <a:rPr lang="ja-JP" altLang="en-US" sz="3200" dirty="0">
                <a:solidFill>
                  <a:srgbClr val="FF0000"/>
                </a:solidFill>
              </a:rPr>
              <a:t>３月２０日</a:t>
            </a:r>
            <a:r>
              <a:rPr lang="ja-JP" altLang="en-US" sz="3200" dirty="0"/>
              <a:t>ごろから咲きはじめ，遅咲きは</a:t>
            </a:r>
            <a:r>
              <a:rPr lang="ja-JP" altLang="en-US" sz="3200" dirty="0">
                <a:solidFill>
                  <a:srgbClr val="FF0000"/>
                </a:solidFill>
              </a:rPr>
              <a:t>４月１０日</a:t>
            </a:r>
            <a:r>
              <a:rPr lang="ja-JP" altLang="en-US" sz="3200" dirty="0"/>
              <a:t>ごろから咲きはじめます。</a:t>
            </a:r>
          </a:p>
        </p:txBody>
      </p:sp>
    </p:spTree>
    <p:extLst>
      <p:ext uri="{BB962C8B-B14F-4D97-AF65-F5344CB8AC3E}">
        <p14:creationId xmlns:p14="http://schemas.microsoft.com/office/powerpoint/2010/main" val="3652776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27584" y="332656"/>
            <a:ext cx="7776864" cy="6124754"/>
          </a:xfrm>
          <a:prstGeom prst="rect">
            <a:avLst/>
          </a:prstGeom>
        </p:spPr>
        <p:txBody>
          <a:bodyPr wrap="square">
            <a:spAutoFit/>
          </a:bodyPr>
          <a:lstStyle/>
          <a:p>
            <a:r>
              <a:rPr lang="ja-JP" altLang="en-US" sz="2800" dirty="0"/>
              <a:t>高さは</a:t>
            </a:r>
            <a:r>
              <a:rPr lang="en-US" altLang="ja-JP" sz="2800" dirty="0"/>
              <a:t>15m</a:t>
            </a:r>
            <a:r>
              <a:rPr lang="ja-JP" altLang="en-US" sz="2800" dirty="0"/>
              <a:t>に達する落葉高木。葉は長さ</a:t>
            </a:r>
            <a:r>
              <a:rPr lang="en-US" altLang="ja-JP" sz="2800" dirty="0"/>
              <a:t>5cm</a:t>
            </a:r>
            <a:r>
              <a:rPr lang="ja-JP" altLang="en-US" sz="2800" dirty="0"/>
              <a:t>～</a:t>
            </a:r>
            <a:r>
              <a:rPr lang="en-US" altLang="ja-JP" sz="2800" dirty="0"/>
              <a:t>10cm</a:t>
            </a:r>
            <a:r>
              <a:rPr lang="ja-JP" altLang="en-US" sz="2800" dirty="0"/>
              <a:t>程度で、先端が尖った倒卵形または楕円形で互生、細かい鋸歯を持つ。晩秋に紅葉する。花期は春、</a:t>
            </a:r>
            <a:r>
              <a:rPr lang="en-US" altLang="ja-JP" sz="2800" dirty="0">
                <a:solidFill>
                  <a:srgbClr val="FF0000"/>
                </a:solidFill>
              </a:rPr>
              <a:t>3</a:t>
            </a:r>
            <a:r>
              <a:rPr lang="ja-JP" altLang="en-US" sz="2800" dirty="0">
                <a:solidFill>
                  <a:srgbClr val="FF0000"/>
                </a:solidFill>
              </a:rPr>
              <a:t>月から</a:t>
            </a:r>
            <a:r>
              <a:rPr lang="en-US" altLang="ja-JP" sz="2800" dirty="0">
                <a:solidFill>
                  <a:srgbClr val="FF0000"/>
                </a:solidFill>
              </a:rPr>
              <a:t>4</a:t>
            </a:r>
            <a:r>
              <a:rPr lang="ja-JP" altLang="en-US" sz="2800" dirty="0">
                <a:solidFill>
                  <a:srgbClr val="FF0000"/>
                </a:solidFill>
              </a:rPr>
              <a:t>月</a:t>
            </a:r>
            <a:r>
              <a:rPr lang="ja-JP" altLang="en-US" sz="2800" dirty="0"/>
              <a:t>にかけ、</a:t>
            </a:r>
            <a:r>
              <a:rPr lang="ja-JP" altLang="en-US" sz="2800" dirty="0">
                <a:solidFill>
                  <a:srgbClr val="FF0000"/>
                </a:solidFill>
              </a:rPr>
              <a:t>葉の成長とともに茎の先端から数個の花</a:t>
            </a:r>
            <a:r>
              <a:rPr lang="ja-JP" altLang="en-US" sz="2800" dirty="0"/>
              <a:t>をつける。花弁は</a:t>
            </a:r>
            <a:r>
              <a:rPr lang="ja-JP" altLang="en-US" sz="2800" dirty="0">
                <a:solidFill>
                  <a:srgbClr val="FF0000"/>
                </a:solidFill>
              </a:rPr>
              <a:t>白色で</a:t>
            </a:r>
            <a:r>
              <a:rPr lang="en-US" altLang="ja-JP" sz="2800" dirty="0">
                <a:solidFill>
                  <a:srgbClr val="FF0000"/>
                </a:solidFill>
              </a:rPr>
              <a:t>5</a:t>
            </a:r>
            <a:r>
              <a:rPr lang="ja-JP" altLang="en-US" sz="2800" dirty="0">
                <a:solidFill>
                  <a:srgbClr val="FF0000"/>
                </a:solidFill>
              </a:rPr>
              <a:t>弁</a:t>
            </a:r>
            <a:r>
              <a:rPr lang="ja-JP" altLang="en-US" sz="2800" dirty="0"/>
              <a:t>、淡い芳香を持つ。初夏にかけて</a:t>
            </a:r>
            <a:r>
              <a:rPr lang="ja-JP" altLang="en-US" sz="2800" dirty="0">
                <a:solidFill>
                  <a:srgbClr val="FF0000"/>
                </a:solidFill>
              </a:rPr>
              <a:t>結実</a:t>
            </a:r>
            <a:r>
              <a:rPr lang="ja-JP" altLang="en-US" sz="2800" dirty="0"/>
              <a:t>し、十分に熟した</a:t>
            </a:r>
            <a:r>
              <a:rPr lang="ja-JP" altLang="en-US" sz="2800" dirty="0">
                <a:solidFill>
                  <a:srgbClr val="FF0000"/>
                </a:solidFill>
              </a:rPr>
              <a:t>果実は食用</a:t>
            </a:r>
            <a:r>
              <a:rPr lang="ja-JP" altLang="en-US" sz="2800" dirty="0"/>
              <a:t>となる。丈夫で潮風にも強いことから、庭木や公園等の植林に用いられる。晩秋に紅葉する。また、このオオシマザクラは、</a:t>
            </a:r>
            <a:r>
              <a:rPr lang="ja-JP" altLang="en-US" sz="2800" dirty="0">
                <a:solidFill>
                  <a:srgbClr val="FF0000"/>
                </a:solidFill>
              </a:rPr>
              <a:t>ソメイヨシノなどの多くの園芸品種を生み出したサクラ</a:t>
            </a:r>
            <a:r>
              <a:rPr lang="ja-JP" altLang="en-US" sz="2800" dirty="0"/>
              <a:t>でもある。また、庶民の間で食される</a:t>
            </a:r>
            <a:r>
              <a:rPr lang="ja-JP" altLang="en-US" sz="2800" dirty="0">
                <a:solidFill>
                  <a:srgbClr val="FF0000"/>
                </a:solidFill>
              </a:rPr>
              <a:t>桜餅は、このサクラの若葉を塩漬けにした物</a:t>
            </a:r>
            <a:r>
              <a:rPr lang="ja-JP" altLang="en-US" sz="2800" dirty="0"/>
              <a:t>を使用する。この独特な香りの由来はクマリンと言う成分が主体で、秋の七草のフジバカマと同様の香りがする。</a:t>
            </a:r>
          </a:p>
        </p:txBody>
      </p:sp>
    </p:spTree>
    <p:extLst>
      <p:ext uri="{BB962C8B-B14F-4D97-AF65-F5344CB8AC3E}">
        <p14:creationId xmlns:p14="http://schemas.microsoft.com/office/powerpoint/2010/main" val="3850503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kanhi\2014_0321_5D2_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340768"/>
            <a:ext cx="7620000" cy="508158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hlinkClick r:id="rId3" action="ppaction://hlinkpres?slideindex=1&amp;slidetitle="/>
              </a:rPr>
              <a:t>寒緋桜</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釣り鐘状の花が特徴で、おかめと同時期に咲きます。</a:t>
            </a:r>
          </a:p>
        </p:txBody>
      </p:sp>
    </p:spTree>
    <p:extLst>
      <p:ext uri="{BB962C8B-B14F-4D97-AF65-F5344CB8AC3E}">
        <p14:creationId xmlns:p14="http://schemas.microsoft.com/office/powerpoint/2010/main" val="581085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11560" y="548680"/>
            <a:ext cx="8208912" cy="5509200"/>
          </a:xfrm>
          <a:prstGeom prst="rect">
            <a:avLst/>
          </a:prstGeom>
        </p:spPr>
        <p:txBody>
          <a:bodyPr wrap="square">
            <a:spAutoFit/>
          </a:bodyPr>
          <a:lstStyle/>
          <a:p>
            <a:r>
              <a:rPr lang="ja-JP" altLang="en-US" sz="3200" dirty="0">
                <a:solidFill>
                  <a:srgbClr val="FF0000"/>
                </a:solidFill>
              </a:rPr>
              <a:t>釣り鐘状の花</a:t>
            </a:r>
            <a:r>
              <a:rPr lang="ja-JP" altLang="en-US" sz="3200" dirty="0"/>
              <a:t>が特徴。</a:t>
            </a:r>
            <a:r>
              <a:rPr lang="ja-JP" altLang="en-US" sz="3200" dirty="0">
                <a:solidFill>
                  <a:srgbClr val="FF0000"/>
                </a:solidFill>
              </a:rPr>
              <a:t>中国南部</a:t>
            </a:r>
            <a:r>
              <a:rPr lang="ja-JP" altLang="en-US" sz="3200" dirty="0"/>
              <a:t>から</a:t>
            </a:r>
            <a:r>
              <a:rPr lang="ja-JP" altLang="en-US" sz="3200" dirty="0">
                <a:solidFill>
                  <a:srgbClr val="FF0000"/>
                </a:solidFill>
              </a:rPr>
              <a:t>台湾</a:t>
            </a:r>
            <a:r>
              <a:rPr lang="ja-JP" altLang="en-US" sz="3200" dirty="0"/>
              <a:t>にかけて分布する桜である。中国語でも「鐘花櫻花」と呼ばれる。花の色は</a:t>
            </a:r>
            <a:r>
              <a:rPr lang="ja-JP" altLang="en-US" sz="3200" dirty="0">
                <a:solidFill>
                  <a:srgbClr val="FF0000"/>
                </a:solidFill>
              </a:rPr>
              <a:t>白から濃い桃色</a:t>
            </a:r>
            <a:r>
              <a:rPr lang="ja-JP" altLang="en-US" sz="3200" dirty="0"/>
              <a:t>まで様々の</a:t>
            </a:r>
            <a:r>
              <a:rPr lang="ja-JP" altLang="en-US" sz="3200" dirty="0">
                <a:solidFill>
                  <a:srgbClr val="FF0000"/>
                </a:solidFill>
              </a:rPr>
              <a:t>個体差</a:t>
            </a:r>
            <a:r>
              <a:rPr lang="ja-JP" altLang="en-US" sz="3200" dirty="0"/>
              <a:t>がある。おおよそ</a:t>
            </a:r>
            <a:r>
              <a:rPr lang="en-US" altLang="ja-JP" sz="3200" dirty="0">
                <a:solidFill>
                  <a:srgbClr val="FF0000"/>
                </a:solidFill>
              </a:rPr>
              <a:t>1</a:t>
            </a:r>
            <a:r>
              <a:rPr lang="ja-JP" altLang="en-US" sz="3200" dirty="0">
                <a:solidFill>
                  <a:srgbClr val="FF0000"/>
                </a:solidFill>
              </a:rPr>
              <a:t>月から</a:t>
            </a:r>
            <a:r>
              <a:rPr lang="en-US" altLang="ja-JP" sz="3200" dirty="0">
                <a:solidFill>
                  <a:srgbClr val="FF0000"/>
                </a:solidFill>
              </a:rPr>
              <a:t>3</a:t>
            </a:r>
            <a:r>
              <a:rPr lang="ja-JP" altLang="en-US" sz="3200" dirty="0">
                <a:solidFill>
                  <a:srgbClr val="FF0000"/>
                </a:solidFill>
              </a:rPr>
              <a:t>月</a:t>
            </a:r>
            <a:r>
              <a:rPr lang="ja-JP" altLang="en-US" sz="3200" dirty="0"/>
              <a:t>にかけて</a:t>
            </a:r>
            <a:r>
              <a:rPr lang="ja-JP" altLang="en-US" sz="3200" dirty="0" err="1"/>
              <a:t>が開</a:t>
            </a:r>
            <a:r>
              <a:rPr lang="ja-JP" altLang="en-US" sz="3200" dirty="0"/>
              <a:t>花期となる。花の大きさは</a:t>
            </a:r>
            <a:r>
              <a:rPr lang="en-US" altLang="ja-JP" sz="3200" dirty="0"/>
              <a:t>1.5~2.5cm</a:t>
            </a:r>
            <a:r>
              <a:rPr lang="ja-JP" altLang="en-US" sz="3200" dirty="0"/>
              <a:t>程度。樹高は</a:t>
            </a:r>
            <a:r>
              <a:rPr lang="en-US" altLang="ja-JP" sz="3200" dirty="0"/>
              <a:t>5m</a:t>
            </a:r>
            <a:r>
              <a:rPr lang="ja-JP" altLang="en-US" sz="3200" dirty="0"/>
              <a:t>程度。この</a:t>
            </a:r>
            <a:r>
              <a:rPr lang="ja-JP" altLang="en-US" sz="3200" dirty="0">
                <a:solidFill>
                  <a:srgbClr val="FF0000"/>
                </a:solidFill>
              </a:rPr>
              <a:t>早咲き</a:t>
            </a:r>
            <a:r>
              <a:rPr lang="ja-JP" altLang="en-US" sz="3200" dirty="0"/>
              <a:t>の特性と、</a:t>
            </a:r>
            <a:r>
              <a:rPr lang="ja-JP" altLang="en-US" sz="3200" dirty="0">
                <a:solidFill>
                  <a:srgbClr val="FF0000"/>
                </a:solidFill>
              </a:rPr>
              <a:t>下向きに</a:t>
            </a:r>
            <a:r>
              <a:rPr lang="ja-JP" altLang="en-US" sz="3200" dirty="0"/>
              <a:t>花が咲く特質が、他のサクラと交配した時に影響を与え、各地で優秀な園芸品種が出来ている。その中でも有名な物は、このサクラとオオシマザクラの自然雑種「</a:t>
            </a:r>
            <a:r>
              <a:rPr lang="ja-JP" altLang="en-US" sz="3200" dirty="0">
                <a:solidFill>
                  <a:srgbClr val="FF0000"/>
                </a:solidFill>
              </a:rPr>
              <a:t>河津桜</a:t>
            </a:r>
            <a:r>
              <a:rPr lang="ja-JP" altLang="en-US" sz="3200" dirty="0"/>
              <a:t>」が近年、有名になり観光名所に植えられている。</a:t>
            </a:r>
          </a:p>
        </p:txBody>
      </p:sp>
    </p:spTree>
    <p:extLst>
      <p:ext uri="{BB962C8B-B14F-4D97-AF65-F5344CB8AC3E}">
        <p14:creationId xmlns:p14="http://schemas.microsoft.com/office/powerpoint/2010/main" val="9090740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edohigan\IMG_02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066032"/>
            <a:ext cx="6096000" cy="406558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hlinkClick r:id="rId3" action="ppaction://hlinkpres?slideindex=1&amp;slidetitle="/>
              </a:rPr>
              <a:t>江戸彼岸</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薄いピンクの花を咲かせます。</a:t>
            </a:r>
          </a:p>
        </p:txBody>
      </p:sp>
    </p:spTree>
    <p:extLst>
      <p:ext uri="{BB962C8B-B14F-4D97-AF65-F5344CB8AC3E}">
        <p14:creationId xmlns:p14="http://schemas.microsoft.com/office/powerpoint/2010/main" val="2260753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9552" y="404665"/>
            <a:ext cx="8136904" cy="5693866"/>
          </a:xfrm>
          <a:prstGeom prst="rect">
            <a:avLst/>
          </a:prstGeom>
        </p:spPr>
        <p:txBody>
          <a:bodyPr wrap="square">
            <a:spAutoFit/>
          </a:bodyPr>
          <a:lstStyle/>
          <a:p>
            <a:r>
              <a:rPr lang="ja-JP" altLang="en-US" sz="2800" dirty="0"/>
              <a:t>エドヒガンは落葉高木であり、樹高はおおよそ</a:t>
            </a:r>
            <a:r>
              <a:rPr lang="en-US" altLang="ja-JP" sz="2800" dirty="0"/>
              <a:t>15m-25m</a:t>
            </a:r>
            <a:r>
              <a:rPr lang="ja-JP" altLang="en-US" sz="2800" dirty="0" err="1"/>
              <a:t>。</a:t>
            </a:r>
            <a:r>
              <a:rPr lang="ja-JP" altLang="en-US" sz="2800" dirty="0"/>
              <a:t>葉は楕円形で長辺が</a:t>
            </a:r>
            <a:r>
              <a:rPr lang="en-US" altLang="ja-JP" sz="2800" dirty="0"/>
              <a:t>5-10cm</a:t>
            </a:r>
            <a:r>
              <a:rPr lang="ja-JP" altLang="en-US" sz="2800" dirty="0" err="1"/>
              <a:t>。</a:t>
            </a:r>
            <a:r>
              <a:rPr lang="ja-JP" altLang="en-US" sz="2800" dirty="0"/>
              <a:t>名前の通り</a:t>
            </a:r>
            <a:r>
              <a:rPr lang="ja-JP" altLang="en-US" sz="2800" dirty="0">
                <a:solidFill>
                  <a:srgbClr val="FF0000"/>
                </a:solidFill>
              </a:rPr>
              <a:t>春の彼岸ごろ</a:t>
            </a:r>
            <a:r>
              <a:rPr lang="ja-JP" altLang="en-US" sz="2800" dirty="0"/>
              <a:t>に花を咲かせる。ソメイヨシノより早く花が着き始める。花は薄紅色から白で花弁は</a:t>
            </a:r>
            <a:r>
              <a:rPr lang="en-US" altLang="ja-JP" sz="2800" dirty="0">
                <a:solidFill>
                  <a:srgbClr val="FF0000"/>
                </a:solidFill>
              </a:rPr>
              <a:t>5</a:t>
            </a:r>
            <a:r>
              <a:rPr lang="ja-JP" altLang="en-US" sz="2800" dirty="0">
                <a:solidFill>
                  <a:srgbClr val="FF0000"/>
                </a:solidFill>
              </a:rPr>
              <a:t>枚で一重</a:t>
            </a:r>
            <a:r>
              <a:rPr lang="ja-JP" altLang="en-US" sz="2800" dirty="0"/>
              <a:t>。萼の付け根が丸く膨らんでいるため見分けやすい。葉</a:t>
            </a:r>
            <a:r>
              <a:rPr lang="ja-JP" altLang="en-US" sz="2800" dirty="0">
                <a:solidFill>
                  <a:srgbClr val="FF0000"/>
                </a:solidFill>
              </a:rPr>
              <a:t>より先に花</a:t>
            </a:r>
            <a:r>
              <a:rPr lang="ja-JP" altLang="en-US" sz="2800" dirty="0"/>
              <a:t>が咲き、咲きはじめは他種に比べると一週間から十日ほど早い。</a:t>
            </a:r>
            <a:r>
              <a:rPr lang="ja-JP" altLang="en-US" sz="2800" dirty="0">
                <a:solidFill>
                  <a:srgbClr val="FF0000"/>
                </a:solidFill>
              </a:rPr>
              <a:t>ヤマザクラと共にサクラの中では非常に長寿の種</a:t>
            </a:r>
            <a:r>
              <a:rPr lang="ja-JP" altLang="en-US" sz="2800" dirty="0"/>
              <a:t>であることが知られており、樹齢</a:t>
            </a:r>
            <a:r>
              <a:rPr lang="en-US" altLang="ja-JP" sz="2800" dirty="0"/>
              <a:t>2000</a:t>
            </a:r>
            <a:r>
              <a:rPr lang="ja-JP" altLang="en-US" sz="2800" dirty="0"/>
              <a:t>年を超えるといわれる</a:t>
            </a:r>
            <a:r>
              <a:rPr lang="ja-JP" altLang="en-US" sz="2800" dirty="0">
                <a:solidFill>
                  <a:srgbClr val="FF0000"/>
                </a:solidFill>
                <a:hlinkClick r:id="rId2" action="ppaction://hlinkfile"/>
              </a:rPr>
              <a:t>神代桜</a:t>
            </a:r>
            <a:r>
              <a:rPr lang="ja-JP" altLang="en-US" sz="2800" dirty="0"/>
              <a:t>や樹齢</a:t>
            </a:r>
            <a:r>
              <a:rPr lang="en-US" altLang="ja-JP" sz="2800" dirty="0"/>
              <a:t>1500</a:t>
            </a:r>
            <a:r>
              <a:rPr lang="ja-JP" altLang="en-US" sz="2800" dirty="0"/>
              <a:t>年を超える</a:t>
            </a:r>
            <a:r>
              <a:rPr lang="ja-JP" altLang="en-US" sz="2800" dirty="0">
                <a:solidFill>
                  <a:srgbClr val="FF0000"/>
                </a:solidFill>
                <a:hlinkClick r:id="rId3" action="ppaction://hlinkfile"/>
              </a:rPr>
              <a:t>淡墨桜</a:t>
            </a:r>
            <a:r>
              <a:rPr lang="ja-JP" altLang="en-US" sz="2800" dirty="0"/>
              <a:t>、樹齢</a:t>
            </a:r>
            <a:r>
              <a:rPr lang="en-US" altLang="ja-JP" sz="2800" dirty="0"/>
              <a:t>1000</a:t>
            </a:r>
            <a:r>
              <a:rPr lang="ja-JP" altLang="en-US" sz="2800" dirty="0"/>
              <a:t>年と言われる</a:t>
            </a:r>
            <a:r>
              <a:rPr lang="ja-JP" altLang="en-US" sz="2800" dirty="0">
                <a:solidFill>
                  <a:srgbClr val="FF0000"/>
                </a:solidFill>
                <a:hlinkClick r:id="rId4" action="ppaction://hlinkfile"/>
              </a:rPr>
              <a:t>樽見の大桜</a:t>
            </a:r>
            <a:r>
              <a:rPr lang="ja-JP" altLang="en-US" sz="2800" dirty="0"/>
              <a:t>、その他にも樹齢</a:t>
            </a:r>
            <a:r>
              <a:rPr lang="en-US" altLang="ja-JP" sz="2800" dirty="0"/>
              <a:t>300</a:t>
            </a:r>
            <a:r>
              <a:rPr lang="ja-JP" altLang="en-US" sz="2800" dirty="0"/>
              <a:t>年を越える</a:t>
            </a:r>
            <a:r>
              <a:rPr lang="ja-JP" altLang="en-US" sz="2800" dirty="0">
                <a:solidFill>
                  <a:srgbClr val="FF0000"/>
                </a:solidFill>
                <a:hlinkClick r:id="rId5" action="ppaction://hlinkfile"/>
              </a:rPr>
              <a:t>石割桜</a:t>
            </a:r>
            <a:r>
              <a:rPr lang="ja-JP" altLang="en-US" sz="2800" dirty="0"/>
              <a:t>などが有名である。花が多く咲く特性から多くの品種の母種として使われている。また、</a:t>
            </a:r>
            <a:r>
              <a:rPr lang="ja-JP" altLang="en-US" sz="2800" dirty="0">
                <a:solidFill>
                  <a:srgbClr val="FF0000"/>
                </a:solidFill>
              </a:rPr>
              <a:t>ソメイヨシノの片親</a:t>
            </a:r>
            <a:r>
              <a:rPr lang="ja-JP" altLang="en-US" sz="2800" dirty="0"/>
              <a:t>としても知られている。</a:t>
            </a:r>
          </a:p>
        </p:txBody>
      </p:sp>
    </p:spTree>
    <p:extLst>
      <p:ext uri="{BB962C8B-B14F-4D97-AF65-F5344CB8AC3E}">
        <p14:creationId xmlns:p14="http://schemas.microsoft.com/office/powerpoint/2010/main" val="3126577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kawazu\IMG_03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340768"/>
            <a:ext cx="7620000" cy="508158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hlinkClick r:id="rId3" action="ppaction://hlinkpres?slideindex=1&amp;slidetitle="/>
              </a:rPr>
              <a:t>河津桜</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a:t>2015</a:t>
            </a:r>
            <a:r>
              <a:rPr kumimoji="1" lang="ja-JP" altLang="en-US" dirty="0"/>
              <a:t>年に新たに植樹されました。</a:t>
            </a:r>
          </a:p>
        </p:txBody>
      </p:sp>
    </p:spTree>
    <p:extLst>
      <p:ext uri="{BB962C8B-B14F-4D97-AF65-F5344CB8AC3E}">
        <p14:creationId xmlns:p14="http://schemas.microsoft.com/office/powerpoint/2010/main" val="844308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5536" y="332657"/>
            <a:ext cx="8496944" cy="6186309"/>
          </a:xfrm>
          <a:prstGeom prst="rect">
            <a:avLst/>
          </a:prstGeom>
        </p:spPr>
        <p:txBody>
          <a:bodyPr wrap="square">
            <a:spAutoFit/>
          </a:bodyPr>
          <a:lstStyle/>
          <a:p>
            <a:r>
              <a:rPr lang="ja-JP" altLang="en-US" sz="3600" dirty="0">
                <a:solidFill>
                  <a:srgbClr val="FF0000"/>
                </a:solidFill>
              </a:rPr>
              <a:t>オオシマザクラ</a:t>
            </a:r>
            <a:r>
              <a:rPr lang="en-US" altLang="ja-JP" sz="3600" dirty="0">
                <a:solidFill>
                  <a:srgbClr val="FF0000"/>
                </a:solidFill>
              </a:rPr>
              <a:t> </a:t>
            </a:r>
            <a:r>
              <a:rPr lang="ja-JP" altLang="en-US" sz="3600" dirty="0"/>
              <a:t>と</a:t>
            </a:r>
            <a:r>
              <a:rPr lang="ja-JP" altLang="en-US" sz="3600" dirty="0">
                <a:solidFill>
                  <a:srgbClr val="FF0000"/>
                </a:solidFill>
              </a:rPr>
              <a:t>カンヒザクラ </a:t>
            </a:r>
            <a:r>
              <a:rPr lang="ja-JP" altLang="en-US" sz="3600" dirty="0"/>
              <a:t>の自然交雑種であると推定されている。</a:t>
            </a:r>
            <a:r>
              <a:rPr lang="en-US" altLang="ja-JP" sz="3600" dirty="0"/>
              <a:t>1955</a:t>
            </a:r>
            <a:r>
              <a:rPr lang="ja-JP" altLang="en-US" sz="3600" dirty="0"/>
              <a:t>年に</a:t>
            </a:r>
            <a:r>
              <a:rPr lang="ja-JP" altLang="en-US" sz="3600" dirty="0">
                <a:solidFill>
                  <a:srgbClr val="FF0000"/>
                </a:solidFill>
              </a:rPr>
              <a:t>飯田勝美</a:t>
            </a:r>
            <a:r>
              <a:rPr lang="ja-JP" altLang="en-US" sz="3600" dirty="0"/>
              <a:t>が静岡県賀茂郡</a:t>
            </a:r>
            <a:r>
              <a:rPr lang="ja-JP" altLang="en-US" sz="3600" dirty="0">
                <a:solidFill>
                  <a:srgbClr val="FF0000"/>
                </a:solidFill>
              </a:rPr>
              <a:t>河津町</a:t>
            </a:r>
            <a:r>
              <a:rPr lang="ja-JP" altLang="en-US" sz="3600" dirty="0"/>
              <a:t>田中で原木を偶然発見したことが由来である。当初、発見者の飯田氏の屋号から「小峰桜」と地元で言われてきたが、その後の学術調査で今までに無かった雑種起源の園芸品種であると判明し、</a:t>
            </a:r>
            <a:r>
              <a:rPr lang="en-US" altLang="ja-JP" sz="3600" dirty="0"/>
              <a:t>1974</a:t>
            </a:r>
            <a:r>
              <a:rPr lang="ja-JP" altLang="en-US" sz="3600" dirty="0"/>
              <a:t>年に「カワヅザクラ（河津桜）」と命名され、</a:t>
            </a:r>
            <a:r>
              <a:rPr lang="en-US" altLang="ja-JP" sz="3600" dirty="0"/>
              <a:t>1975</a:t>
            </a:r>
            <a:r>
              <a:rPr lang="ja-JP" altLang="en-US" sz="3600" dirty="0"/>
              <a:t>年に河津町の木に指定された。現在も原木はこの地に存在し、</a:t>
            </a:r>
            <a:r>
              <a:rPr lang="en-US" altLang="ja-JP" sz="3600" dirty="0"/>
              <a:t>2007</a:t>
            </a:r>
            <a:r>
              <a:rPr lang="ja-JP" altLang="en-US" sz="3600" dirty="0"/>
              <a:t>年現在で樹齢</a:t>
            </a:r>
            <a:r>
              <a:rPr lang="en-US" altLang="ja-JP" sz="3600" dirty="0"/>
              <a:t>50〜60</a:t>
            </a:r>
            <a:r>
              <a:rPr lang="ja-JP" altLang="en-US" sz="3600" dirty="0"/>
              <a:t>年である。</a:t>
            </a:r>
          </a:p>
        </p:txBody>
      </p:sp>
    </p:spTree>
    <p:extLst>
      <p:ext uri="{BB962C8B-B14F-4D97-AF65-F5344CB8AC3E}">
        <p14:creationId xmlns:p14="http://schemas.microsoft.com/office/powerpoint/2010/main" val="26275883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kanzakura\IMG_01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2595736"/>
            <a:ext cx="7620000" cy="508158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hlinkClick r:id="rId3" action="ppaction://hlinkpres?slideindex=1&amp;slidetitle="/>
              </a:rPr>
              <a:t>寒桜</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柏尾川で一番早く咲く桜で、目立たない小さな花です。</a:t>
            </a:r>
          </a:p>
        </p:txBody>
      </p:sp>
    </p:spTree>
    <p:extLst>
      <p:ext uri="{BB962C8B-B14F-4D97-AF65-F5344CB8AC3E}">
        <p14:creationId xmlns:p14="http://schemas.microsoft.com/office/powerpoint/2010/main" val="15104257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99592" y="548680"/>
            <a:ext cx="7272808" cy="5262979"/>
          </a:xfrm>
          <a:prstGeom prst="rect">
            <a:avLst/>
          </a:prstGeom>
        </p:spPr>
        <p:txBody>
          <a:bodyPr wrap="square">
            <a:spAutoFit/>
          </a:bodyPr>
          <a:lstStyle/>
          <a:p>
            <a:r>
              <a:rPr lang="ja-JP" altLang="en-US" sz="2800" dirty="0">
                <a:solidFill>
                  <a:srgbClr val="FF0000"/>
                </a:solidFill>
              </a:rPr>
              <a:t>カンヒザクラ</a:t>
            </a:r>
            <a:r>
              <a:rPr lang="ja-JP" altLang="en-US" sz="2800" dirty="0"/>
              <a:t>（寒緋桜）と</a:t>
            </a:r>
            <a:r>
              <a:rPr lang="ja-JP" altLang="en-US" sz="2800" dirty="0">
                <a:solidFill>
                  <a:srgbClr val="FF0000"/>
                </a:solidFill>
              </a:rPr>
              <a:t>ヤマザクラ</a:t>
            </a:r>
            <a:r>
              <a:rPr lang="ja-JP" altLang="en-US" sz="2800" dirty="0"/>
              <a:t>（山桜）ないし</a:t>
            </a:r>
            <a:r>
              <a:rPr lang="ja-JP" altLang="en-US" sz="2800" dirty="0">
                <a:solidFill>
                  <a:srgbClr val="FF0000"/>
                </a:solidFill>
              </a:rPr>
              <a:t>オオシマザクラ</a:t>
            </a:r>
            <a:r>
              <a:rPr lang="ja-JP" altLang="en-US" sz="2800" dirty="0"/>
              <a:t>（大島桜）の雑種と考えられている栽培品種である。</a:t>
            </a:r>
            <a:endParaRPr lang="en-US" altLang="ja-JP" sz="2800" dirty="0"/>
          </a:p>
          <a:p>
            <a:r>
              <a:rPr lang="ja-JP" altLang="en-US" sz="2800" dirty="0"/>
              <a:t>俳句では「寒桜」が冬の季語である。</a:t>
            </a:r>
            <a:endParaRPr lang="en-US" altLang="ja-JP" sz="2800" dirty="0"/>
          </a:p>
          <a:p>
            <a:r>
              <a:rPr lang="ja-JP" altLang="en-US" sz="2800" dirty="0"/>
              <a:t>早咲きで知られる</a:t>
            </a:r>
            <a:r>
              <a:rPr lang="ja-JP" altLang="en-US" sz="2800" dirty="0">
                <a:solidFill>
                  <a:srgbClr val="FF0000"/>
                </a:solidFill>
              </a:rPr>
              <a:t>河津桜よりも開花は早く</a:t>
            </a:r>
            <a:r>
              <a:rPr lang="ja-JP" altLang="en-US" sz="2800" dirty="0"/>
              <a:t>、葉の展開に先立って花をつける。花序は散形状である。</a:t>
            </a:r>
            <a:r>
              <a:rPr lang="ja-JP" altLang="en-US" sz="2800" dirty="0">
                <a:solidFill>
                  <a:srgbClr val="FF0000"/>
                </a:solidFill>
              </a:rPr>
              <a:t>散形花序</a:t>
            </a:r>
            <a:r>
              <a:rPr lang="ja-JP" altLang="en-US" sz="2800" dirty="0"/>
              <a:t>というのは、</a:t>
            </a:r>
            <a:r>
              <a:rPr lang="ja-JP" altLang="en-US" sz="2800" dirty="0">
                <a:solidFill>
                  <a:srgbClr val="FF0000"/>
                </a:solidFill>
              </a:rPr>
              <a:t>枝先からたくさん花柄が出て</a:t>
            </a:r>
            <a:r>
              <a:rPr lang="ja-JP" altLang="en-US" sz="2800" dirty="0"/>
              <a:t>、その先に</a:t>
            </a:r>
            <a:r>
              <a:rPr lang="ja-JP" altLang="en-US" sz="2800" dirty="0">
                <a:solidFill>
                  <a:srgbClr val="FF0000"/>
                </a:solidFill>
              </a:rPr>
              <a:t>１個</a:t>
            </a:r>
            <a:r>
              <a:rPr lang="ja-JP" altLang="en-US" sz="2800" dirty="0" err="1">
                <a:solidFill>
                  <a:srgbClr val="FF0000"/>
                </a:solidFill>
              </a:rPr>
              <a:t>つずつ</a:t>
            </a:r>
            <a:r>
              <a:rPr lang="ja-JP" altLang="en-US" sz="2800" dirty="0">
                <a:solidFill>
                  <a:srgbClr val="FF0000"/>
                </a:solidFill>
              </a:rPr>
              <a:t>花がつく</a:t>
            </a:r>
            <a:r>
              <a:rPr lang="ja-JP" altLang="en-US" sz="2800" dirty="0"/>
              <a:t>花序のことである。</a:t>
            </a:r>
            <a:br>
              <a:rPr lang="ja-JP" altLang="en-US" sz="2800" dirty="0"/>
            </a:br>
            <a:r>
              <a:rPr lang="ja-JP" altLang="en-US" sz="2800" dirty="0"/>
              <a:t>花は一重で、花径１５～２５ミリくらいである。</a:t>
            </a:r>
            <a:br>
              <a:rPr lang="ja-JP" altLang="en-US" sz="2800" dirty="0"/>
            </a:br>
            <a:r>
              <a:rPr lang="ja-JP" altLang="en-US" sz="2800" dirty="0"/>
              <a:t>花の色は</a:t>
            </a:r>
            <a:r>
              <a:rPr lang="ja-JP" altLang="en-US" sz="2800" dirty="0">
                <a:solidFill>
                  <a:srgbClr val="FF0000"/>
                </a:solidFill>
              </a:rPr>
              <a:t>淡い紅色</a:t>
            </a:r>
            <a:r>
              <a:rPr lang="ja-JP" altLang="en-US" sz="2800" dirty="0"/>
              <a:t>である。</a:t>
            </a:r>
            <a:br>
              <a:rPr lang="ja-JP" altLang="en-US" sz="2800" dirty="0"/>
            </a:br>
            <a:r>
              <a:rPr lang="ja-JP" altLang="en-US" sz="2800" dirty="0"/>
              <a:t>咢筒（がくとう）は鐘形で赤その他色をしている。</a:t>
            </a:r>
          </a:p>
        </p:txBody>
      </p:sp>
    </p:spTree>
    <p:extLst>
      <p:ext uri="{BB962C8B-B14F-4D97-AF65-F5344CB8AC3E}">
        <p14:creationId xmlns:p14="http://schemas.microsoft.com/office/powerpoint/2010/main" val="2484439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エプソン父\デスクトップ\案件\桜セーバー\１０周年記念誌\someiyoshino\20120408_桜_7D_0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8" y="260648"/>
            <a:ext cx="9394108" cy="6264696"/>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t>柏尾川プロムナード</a:t>
            </a:r>
          </a:p>
        </p:txBody>
      </p:sp>
      <p:sp>
        <p:nvSpPr>
          <p:cNvPr id="3" name="コンテンツ プレースホルダー 2"/>
          <p:cNvSpPr>
            <a:spLocks noGrp="1"/>
          </p:cNvSpPr>
          <p:nvPr>
            <p:ph idx="1"/>
          </p:nvPr>
        </p:nvSpPr>
        <p:spPr/>
        <p:txBody>
          <a:bodyPr/>
          <a:lstStyle/>
          <a:p>
            <a:endParaRPr kumimoji="1" lang="ja-JP" altLang="en-US"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24219663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屋外, 道路, 男, ストリート が含まれている画像&#10;&#10;自動的に生成された説明">
            <a:extLst>
              <a:ext uri="{FF2B5EF4-FFF2-40B4-BE49-F238E27FC236}">
                <a16:creationId xmlns:a16="http://schemas.microsoft.com/office/drawing/2014/main" id="{78596692-D189-1F62-3D3D-49537C81F63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027" r="5972" b="-1"/>
          <a:stretch/>
        </p:blipFill>
        <p:spPr>
          <a:xfrm>
            <a:off x="20" y="10"/>
            <a:ext cx="9143980" cy="6857990"/>
          </a:xfrm>
          <a:noFill/>
        </p:spPr>
      </p:pic>
    </p:spTree>
    <p:extLst>
      <p:ext uri="{BB962C8B-B14F-4D97-AF65-F5344CB8AC3E}">
        <p14:creationId xmlns:p14="http://schemas.microsoft.com/office/powerpoint/2010/main" val="1210681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50331_05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3837500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屋外, 草, 木, 工場 が含まれている画像&#10;&#10;自動的に生成された説明">
            <a:extLst>
              <a:ext uri="{FF2B5EF4-FFF2-40B4-BE49-F238E27FC236}">
                <a16:creationId xmlns:a16="http://schemas.microsoft.com/office/drawing/2014/main" id="{EE24A4BF-1E40-DE9E-8021-9A024D39E8A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38" r="9860" b="-1"/>
          <a:stretch/>
        </p:blipFill>
        <p:spPr>
          <a:xfrm>
            <a:off x="20" y="10"/>
            <a:ext cx="9143980" cy="6857990"/>
          </a:xfrm>
          <a:noFill/>
        </p:spPr>
      </p:pic>
    </p:spTree>
    <p:extLst>
      <p:ext uri="{BB962C8B-B14F-4D97-AF65-F5344CB8AC3E}">
        <p14:creationId xmlns:p14="http://schemas.microsoft.com/office/powerpoint/2010/main" val="26732337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台の上に置かれた新聞紙&#10;&#10;中程度の精度で自動的に生成された説明">
            <a:extLst>
              <a:ext uri="{FF2B5EF4-FFF2-40B4-BE49-F238E27FC236}">
                <a16:creationId xmlns:a16="http://schemas.microsoft.com/office/drawing/2014/main" id="{FF82A4EE-EAD9-14B3-686D-C34F752FF6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167" b="22504"/>
          <a:stretch/>
        </p:blipFill>
        <p:spPr>
          <a:xfrm>
            <a:off x="457200" y="1600200"/>
            <a:ext cx="8229600" cy="4525963"/>
          </a:xfrm>
          <a:noFill/>
        </p:spPr>
      </p:pic>
      <p:sp>
        <p:nvSpPr>
          <p:cNvPr id="2" name="タイトル 1"/>
          <p:cNvSpPr>
            <a:spLocks noGrp="1"/>
          </p:cNvSpPr>
          <p:nvPr>
            <p:ph type="title"/>
          </p:nvPr>
        </p:nvSpPr>
        <p:spPr>
          <a:xfrm>
            <a:off x="457200" y="274638"/>
            <a:ext cx="8229600" cy="1143000"/>
          </a:xfrm>
        </p:spPr>
        <p:txBody>
          <a:bodyPr anchor="ctr">
            <a:normAutofit/>
          </a:bodyPr>
          <a:lstStyle/>
          <a:p>
            <a:r>
              <a:rPr kumimoji="1" lang="ja-JP" altLang="en-US" dirty="0"/>
              <a:t>桜のプレートづくり</a:t>
            </a:r>
          </a:p>
        </p:txBody>
      </p:sp>
    </p:spTree>
    <p:extLst>
      <p:ext uri="{BB962C8B-B14F-4D97-AF65-F5344CB8AC3E}">
        <p14:creationId xmlns:p14="http://schemas.microsoft.com/office/powerpoint/2010/main" val="40119674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歯ブラシを持っている手&#10;&#10;中程度の精度で自動的に生成された説明">
            <a:extLst>
              <a:ext uri="{FF2B5EF4-FFF2-40B4-BE49-F238E27FC236}">
                <a16:creationId xmlns:a16="http://schemas.microsoft.com/office/drawing/2014/main" id="{5B88D450-C290-0559-73C3-1041FAFE3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17" y="68263"/>
            <a:ext cx="8961966" cy="6721475"/>
          </a:xfrm>
          <a:prstGeom prst="rect">
            <a:avLst/>
          </a:prstGeom>
          <a:noFill/>
        </p:spPr>
      </p:pic>
    </p:spTree>
    <p:extLst>
      <p:ext uri="{BB962C8B-B14F-4D97-AF65-F5344CB8AC3E}">
        <p14:creationId xmlns:p14="http://schemas.microsoft.com/office/powerpoint/2010/main" val="20322879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屋内, 誕生日, ケーキ, 子供 が含まれている画像&#10;&#10;自動的に生成された説明">
            <a:extLst>
              <a:ext uri="{FF2B5EF4-FFF2-40B4-BE49-F238E27FC236}">
                <a16:creationId xmlns:a16="http://schemas.microsoft.com/office/drawing/2014/main" id="{94940830-EC20-2DA5-E153-7D73633A551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44000" cy="6858000"/>
          </a:xfrm>
          <a:prstGeom prst="rect">
            <a:avLst/>
          </a:prstGeom>
          <a:noFill/>
        </p:spPr>
      </p:pic>
    </p:spTree>
    <p:extLst>
      <p:ext uri="{BB962C8B-B14F-4D97-AF65-F5344CB8AC3E}">
        <p14:creationId xmlns:p14="http://schemas.microsoft.com/office/powerpoint/2010/main" val="534750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人, 屋内, 子供, 若い が含まれている画像&#10;&#10;自動的に生成された説明">
            <a:extLst>
              <a:ext uri="{FF2B5EF4-FFF2-40B4-BE49-F238E27FC236}">
                <a16:creationId xmlns:a16="http://schemas.microsoft.com/office/drawing/2014/main" id="{58ED5E5C-D6AE-ADF7-3F53-11CFEB312C7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44000" cy="6858000"/>
          </a:xfrm>
          <a:prstGeom prst="rect">
            <a:avLst/>
          </a:prstGeom>
          <a:noFill/>
        </p:spPr>
      </p:pic>
    </p:spTree>
    <p:extLst>
      <p:ext uri="{BB962C8B-B14F-4D97-AF65-F5344CB8AC3E}">
        <p14:creationId xmlns:p14="http://schemas.microsoft.com/office/powerpoint/2010/main" val="1205336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 人, テーブル, 紙 が含まれている画像&#10;&#10;自動的に生成された説明">
            <a:extLst>
              <a:ext uri="{FF2B5EF4-FFF2-40B4-BE49-F238E27FC236}">
                <a16:creationId xmlns:a16="http://schemas.microsoft.com/office/drawing/2014/main" id="{46FCE472-5922-1F41-E724-99598A79B235}"/>
              </a:ext>
            </a:extLst>
          </p:cNvPr>
          <p:cNvPicPr>
            <a:picLocks noChangeAspect="1"/>
          </p:cNvPicPr>
          <p:nvPr/>
        </p:nvPicPr>
        <p:blipFill rotWithShape="1">
          <a:blip r:embed="rId2">
            <a:extLst>
              <a:ext uri="{28A0092B-C50C-407E-A947-70E740481C1C}">
                <a14:useLocalDpi xmlns:a14="http://schemas.microsoft.com/office/drawing/2010/main" val="0"/>
              </a:ext>
            </a:extLst>
          </a:blip>
          <a:srcRect t="12" r="2" b="2"/>
          <a:stretch/>
        </p:blipFill>
        <p:spPr>
          <a:xfrm>
            <a:off x="90488" y="68263"/>
            <a:ext cx="8963025" cy="6721475"/>
          </a:xfrm>
          <a:prstGeom prst="rect">
            <a:avLst/>
          </a:prstGeom>
          <a:noFill/>
        </p:spPr>
      </p:pic>
    </p:spTree>
    <p:extLst>
      <p:ext uri="{BB962C8B-B14F-4D97-AF65-F5344CB8AC3E}">
        <p14:creationId xmlns:p14="http://schemas.microsoft.com/office/powerpoint/2010/main" val="29531534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ーブルに置いている数々の本&#10;&#10;中程度の精度で自動的に生成された説明">
            <a:extLst>
              <a:ext uri="{FF2B5EF4-FFF2-40B4-BE49-F238E27FC236}">
                <a16:creationId xmlns:a16="http://schemas.microsoft.com/office/drawing/2014/main" id="{299336D9-C800-602C-3987-37E93386BB2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44000" cy="6858000"/>
          </a:xfrm>
          <a:prstGeom prst="rect">
            <a:avLst/>
          </a:prstGeom>
          <a:noFill/>
        </p:spPr>
      </p:pic>
    </p:spTree>
    <p:extLst>
      <p:ext uri="{BB962C8B-B14F-4D97-AF65-F5344CB8AC3E}">
        <p14:creationId xmlns:p14="http://schemas.microsoft.com/office/powerpoint/2010/main" val="25786011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木の枝の上にいる&#10;&#10;低い精度で自動的に生成された説明">
            <a:extLst>
              <a:ext uri="{FF2B5EF4-FFF2-40B4-BE49-F238E27FC236}">
                <a16:creationId xmlns:a16="http://schemas.microsoft.com/office/drawing/2014/main" id="{BAF79D68-FA59-21FD-198E-627391F1634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44000" cy="6858000"/>
          </a:xfrm>
          <a:prstGeom prst="rect">
            <a:avLst/>
          </a:prstGeom>
          <a:noFill/>
        </p:spPr>
      </p:pic>
    </p:spTree>
    <p:extLst>
      <p:ext uri="{BB962C8B-B14F-4D97-AF65-F5344CB8AC3E}">
        <p14:creationId xmlns:p14="http://schemas.microsoft.com/office/powerpoint/2010/main" val="25051871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公園に立つ男性&#10;&#10;中程度の精度で自動的に生成された説明">
            <a:extLst>
              <a:ext uri="{FF2B5EF4-FFF2-40B4-BE49-F238E27FC236}">
                <a16:creationId xmlns:a16="http://schemas.microsoft.com/office/drawing/2014/main" id="{0D3487A0-49BA-ED4A-63CC-1175D89DB24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44000" cy="6858000"/>
          </a:xfrm>
          <a:prstGeom prst="rect">
            <a:avLst/>
          </a:prstGeom>
          <a:noFill/>
        </p:spPr>
      </p:pic>
    </p:spTree>
    <p:extLst>
      <p:ext uri="{BB962C8B-B14F-4D97-AF65-F5344CB8AC3E}">
        <p14:creationId xmlns:p14="http://schemas.microsoft.com/office/powerpoint/2010/main" val="3784510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2576" y="-27715"/>
            <a:ext cx="10101446" cy="673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kumimoji="1" lang="ja-JP" altLang="en-US" dirty="0"/>
              <a:t>柏尾川さくらＭＡＰ</a:t>
            </a:r>
          </a:p>
        </p:txBody>
      </p:sp>
      <p:sp>
        <p:nvSpPr>
          <p:cNvPr id="4" name="正方形/長方形 3"/>
          <p:cNvSpPr/>
          <p:nvPr/>
        </p:nvSpPr>
        <p:spPr>
          <a:xfrm>
            <a:off x="251520" y="2132855"/>
            <a:ext cx="9649072" cy="2062103"/>
          </a:xfrm>
          <a:prstGeom prst="rect">
            <a:avLst/>
          </a:prstGeom>
        </p:spPr>
        <p:txBody>
          <a:bodyPr wrap="square">
            <a:spAutoFit/>
          </a:bodyPr>
          <a:lstStyle/>
          <a:p>
            <a:r>
              <a:rPr lang="ja-JP" altLang="en-US" sz="3200" dirty="0">
                <a:latin typeface="ＤＦ平成明朝体W7" panose="02020709000000000000" pitchFamily="17" charset="-128"/>
                <a:ea typeface="ＤＦ平成明朝体W7" panose="02020709000000000000" pitchFamily="17" charset="-128"/>
              </a:rPr>
              <a:t>　　　柏尾川の桜の紹介は以上です。</a:t>
            </a:r>
            <a:endParaRPr lang="en-US" altLang="ja-JP" sz="3200" dirty="0">
              <a:latin typeface="ＤＦ平成明朝体W7" panose="02020709000000000000" pitchFamily="17" charset="-128"/>
              <a:ea typeface="ＤＦ平成明朝体W7" panose="02020709000000000000" pitchFamily="17" charset="-128"/>
            </a:endParaRPr>
          </a:p>
          <a:p>
            <a:endParaRPr lang="en-US" altLang="ja-JP" sz="3200" dirty="0">
              <a:latin typeface="ＤＦ平成明朝体W7" panose="02020709000000000000" pitchFamily="17" charset="-128"/>
              <a:ea typeface="ＤＦ平成明朝体W7" panose="02020709000000000000" pitchFamily="17" charset="-128"/>
            </a:endParaRPr>
          </a:p>
          <a:p>
            <a:r>
              <a:rPr lang="ja-JP" altLang="en-US" sz="3200" dirty="0">
                <a:latin typeface="ＤＦ平成明朝体W7" panose="02020709000000000000" pitchFamily="17" charset="-128"/>
                <a:ea typeface="ＤＦ平成明朝体W7" panose="02020709000000000000" pitchFamily="17" charset="-128"/>
              </a:rPr>
              <a:t>　　　　ありがとうございました。</a:t>
            </a:r>
            <a:endParaRPr lang="en-US" altLang="ja-JP" sz="3200" dirty="0">
              <a:latin typeface="ＤＦ平成明朝体W7" panose="02020709000000000000" pitchFamily="17" charset="-128"/>
              <a:ea typeface="ＤＦ平成明朝体W7" panose="02020709000000000000" pitchFamily="17" charset="-128"/>
            </a:endParaRPr>
          </a:p>
          <a:p>
            <a:endParaRPr lang="en-US" altLang="ja-JP" sz="3200" dirty="0">
              <a:latin typeface="ＤＦ平成明朝体W7" panose="02020709000000000000" pitchFamily="17" charset="-128"/>
              <a:ea typeface="ＤＦ平成明朝体W7" panose="02020709000000000000" pitchFamily="17" charset="-128"/>
            </a:endParaRPr>
          </a:p>
        </p:txBody>
      </p:sp>
    </p:spTree>
    <p:extLst>
      <p:ext uri="{BB962C8B-B14F-4D97-AF65-F5344CB8AC3E}">
        <p14:creationId xmlns:p14="http://schemas.microsoft.com/office/powerpoint/2010/main" val="3300180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09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7825"/>
            <a:ext cx="9144000" cy="6100763"/>
          </a:xfrm>
          <a:prstGeom prst="rect">
            <a:avLst/>
          </a:prstGeom>
          <a:noFill/>
          <a:ln>
            <a:noFill/>
          </a:ln>
        </p:spPr>
      </p:pic>
    </p:spTree>
    <p:extLst>
      <p:ext uri="{BB962C8B-B14F-4D97-AF65-F5344CB8AC3E}">
        <p14:creationId xmlns:p14="http://schemas.microsoft.com/office/powerpoint/2010/main" val="2789181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3_0323_7D_0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79413"/>
            <a:ext cx="9144000" cy="6097587"/>
          </a:xfrm>
          <a:prstGeom prst="rect">
            <a:avLst/>
          </a:prstGeom>
          <a:noFill/>
          <a:ln>
            <a:noFill/>
          </a:ln>
        </p:spPr>
      </p:pic>
    </p:spTree>
    <p:extLst>
      <p:ext uri="{BB962C8B-B14F-4D97-AF65-F5344CB8AC3E}">
        <p14:creationId xmlns:p14="http://schemas.microsoft.com/office/powerpoint/2010/main" val="340803234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TotalTime>
  <Words>2160</Words>
  <Application>Microsoft Office PowerPoint</Application>
  <PresentationFormat>画面に合わせる (4:3)</PresentationFormat>
  <Paragraphs>79</Paragraphs>
  <Slides>79</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79</vt:i4>
      </vt:variant>
    </vt:vector>
  </HeadingPairs>
  <TitlesOfParts>
    <vt:vector size="86" baseType="lpstr">
      <vt:lpstr>AR P悠々ゴシック体E</vt:lpstr>
      <vt:lpstr>AR丸ゴシック体E</vt:lpstr>
      <vt:lpstr>ＤＦ平成明朝体W7</vt:lpstr>
      <vt:lpstr>游ゴシック</vt:lpstr>
      <vt:lpstr>Arial</vt:lpstr>
      <vt:lpstr>Calibri</vt:lpstr>
      <vt:lpstr>Office ​​テーマ</vt:lpstr>
      <vt:lpstr>柏尾川のさくら </vt:lpstr>
      <vt:lpstr>PowerPoint プレゼンテーション</vt:lpstr>
      <vt:lpstr>染井吉野 ソメイヨシノ</vt:lpstr>
      <vt:lpstr>染井吉野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オオシマ桜</vt:lpstr>
      <vt:lpstr>オオシマ桜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おかめ桜</vt:lpstr>
      <vt:lpstr>おかめ桜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関山 八重桜</vt:lpstr>
      <vt:lpstr>関山</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一葉</vt:lpstr>
      <vt:lpstr>PowerPoint プレゼンテーション</vt:lpstr>
      <vt:lpstr>PowerPoint プレゼンテーション</vt:lpstr>
      <vt:lpstr>PowerPoint プレゼンテーション</vt:lpstr>
      <vt:lpstr>山桜</vt:lpstr>
      <vt:lpstr>山桜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横浜緋桜</vt:lpstr>
      <vt:lpstr>PowerPoint プレゼンテーション</vt:lpstr>
      <vt:lpstr>寒緋桜</vt:lpstr>
      <vt:lpstr>PowerPoint プレゼンテーション</vt:lpstr>
      <vt:lpstr>江戸彼岸</vt:lpstr>
      <vt:lpstr>PowerPoint プレゼンテーション</vt:lpstr>
      <vt:lpstr>河津桜</vt:lpstr>
      <vt:lpstr>PowerPoint プレゼンテーション</vt:lpstr>
      <vt:lpstr>寒桜</vt:lpstr>
      <vt:lpstr>PowerPoint プレゼンテーション</vt:lpstr>
      <vt:lpstr>柏尾川プロムナード</vt:lpstr>
      <vt:lpstr>PowerPoint プレゼンテーション</vt:lpstr>
      <vt:lpstr>PowerPoint プレゼンテーション</vt:lpstr>
      <vt:lpstr>桜のプレートづくり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柏尾川さくらＭＡＰ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柏尾川のさくらＭＡＰ</dc:title>
  <dc:creator>エプソン父</dc:creator>
  <cp:lastModifiedBy>駒井 登</cp:lastModifiedBy>
  <cp:revision>57</cp:revision>
  <dcterms:created xsi:type="dcterms:W3CDTF">2017-05-01T09:51:29Z</dcterms:created>
  <dcterms:modified xsi:type="dcterms:W3CDTF">2022-07-22T03:18:09Z</dcterms:modified>
</cp:coreProperties>
</file>